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355" r:id="rId2"/>
    <p:sldId id="356" r:id="rId3"/>
    <p:sldId id="357" r:id="rId4"/>
    <p:sldId id="358" r:id="rId5"/>
    <p:sldId id="412" r:id="rId6"/>
    <p:sldId id="428" r:id="rId7"/>
    <p:sldId id="429" r:id="rId8"/>
    <p:sldId id="406" r:id="rId9"/>
    <p:sldId id="364" r:id="rId10"/>
    <p:sldId id="359" r:id="rId11"/>
    <p:sldId id="400" r:id="rId12"/>
    <p:sldId id="368" r:id="rId13"/>
    <p:sldId id="372" r:id="rId14"/>
    <p:sldId id="373" r:id="rId15"/>
    <p:sldId id="375" r:id="rId16"/>
    <p:sldId id="376" r:id="rId17"/>
    <p:sldId id="377"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424" r:id="rId31"/>
    <p:sldId id="426" r:id="rId32"/>
    <p:sldId id="427" r:id="rId33"/>
    <p:sldId id="399" r:id="rId34"/>
  </p:sldIdLst>
  <p:sldSz cx="9144000" cy="6858000" type="screen4x3"/>
  <p:notesSz cx="6797675" cy="9926638"/>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2"/>
    <a:srgbClr val="5F5F5F"/>
    <a:srgbClr val="808080"/>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69" autoAdjust="0"/>
    <p:restoredTop sz="94342" autoAdjust="0"/>
  </p:normalViewPr>
  <p:slideViewPr>
    <p:cSldViewPr>
      <p:cViewPr varScale="1">
        <p:scale>
          <a:sx n="86" d="100"/>
          <a:sy n="86" d="100"/>
        </p:scale>
        <p:origin x="181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BA286-A657-4A5A-80FD-1CDE4EAC17A8}" type="doc">
      <dgm:prSet loTypeId="urn:microsoft.com/office/officeart/2005/8/layout/cycle7" loCatId="cycle" qsTypeId="urn:microsoft.com/office/officeart/2005/8/quickstyle/simple5" qsCatId="simple" csTypeId="urn:microsoft.com/office/officeart/2005/8/colors/accent1_2" csCatId="accent1" phldr="1"/>
      <dgm:spPr/>
      <dgm:t>
        <a:bodyPr/>
        <a:lstStyle/>
        <a:p>
          <a:endParaRPr lang="nl-BE"/>
        </a:p>
      </dgm:t>
    </dgm:pt>
    <dgm:pt modelId="{B9FF3243-E68C-4D5A-A537-E98B0281CA53}">
      <dgm:prSet phldrT="[Tekst]"/>
      <dgm:spPr/>
      <dgm:t>
        <a:bodyPr/>
        <a:lstStyle/>
        <a:p>
          <a:r>
            <a:rPr lang="fr" b="1" cap="none" spc="0" dirty="0">
              <a:ln w="12700">
                <a:prstDash val="solid"/>
              </a:ln>
              <a:effectLst>
                <a:outerShdw blurRad="41275" dist="20320" dir="1800000" algn="tl" rotWithShape="0">
                  <a:srgbClr val="000000">
                    <a:alpha val="40000"/>
                  </a:srgbClr>
                </a:outerShdw>
              </a:effectLst>
            </a:rPr>
            <a:t>Augmenter l'accessibilité</a:t>
          </a:r>
          <a:endParaRPr lang="nl-BE" b="1" cap="none" spc="0" dirty="0">
            <a:ln w="12700">
              <a:prstDash val="solid"/>
            </a:ln>
            <a:effectLst>
              <a:outerShdw blurRad="41275" dist="20320" dir="1800000" algn="tl" rotWithShape="0">
                <a:srgbClr val="000000">
                  <a:alpha val="40000"/>
                </a:srgbClr>
              </a:outerShdw>
            </a:effectLst>
          </a:endParaRPr>
        </a:p>
      </dgm:t>
    </dgm:pt>
    <dgm:pt modelId="{1A392BF9-6368-4263-8053-8AB945A12364}" type="parTrans" cxnId="{FE252040-5795-4CD6-958D-19166776F8F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52896D9F-05E6-4787-B01E-AEF219E6AF78}" type="sibTrans" cxnId="{FE252040-5795-4CD6-958D-19166776F8F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FCE8B7B6-2C1D-40B9-B3FC-41C5302FEFDA}">
      <dgm:prSet phldrT="[Tekst]"/>
      <dgm:spPr/>
      <dgm:t>
        <a:bodyPr/>
        <a:lstStyle/>
        <a:p>
          <a:r>
            <a:rPr lang="fr" b="1" cap="none" spc="0" dirty="0">
              <a:ln w="12700">
                <a:prstDash val="solid"/>
              </a:ln>
              <a:effectLst>
                <a:outerShdw blurRad="41275" dist="20320" dir="1800000" algn="tl" rotWithShape="0">
                  <a:srgbClr val="000000">
                    <a:alpha val="40000"/>
                  </a:srgbClr>
                </a:outerShdw>
              </a:effectLst>
            </a:rPr>
            <a:t>Assurer la qualité des soins de santé</a:t>
          </a:r>
          <a:endParaRPr lang="nl-BE" b="1" cap="none" spc="0" dirty="0">
            <a:ln w="12700">
              <a:prstDash val="solid"/>
            </a:ln>
            <a:effectLst>
              <a:outerShdw blurRad="41275" dist="20320" dir="1800000" algn="tl" rotWithShape="0">
                <a:srgbClr val="000000">
                  <a:alpha val="40000"/>
                </a:srgbClr>
              </a:outerShdw>
            </a:effectLst>
          </a:endParaRPr>
        </a:p>
      </dgm:t>
    </dgm:pt>
    <dgm:pt modelId="{CBA2518D-1B65-4A84-908A-F8F6FF97D510}" type="parTrans" cxnId="{B36A85D1-8DCB-4927-A0DB-A33641E1EA88}">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F049841A-4720-40D0-9EEF-706E747B248D}" type="sibTrans" cxnId="{B36A85D1-8DCB-4927-A0DB-A33641E1EA88}">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60082E8A-41B9-4ED2-B455-7945FB3AC09B}">
      <dgm:prSet phldrT="[Tekst]"/>
      <dgm:spPr/>
      <dgm:t>
        <a:bodyPr/>
        <a:lstStyle/>
        <a:p>
          <a:r>
            <a:rPr lang="fr" b="1" cap="none" spc="0" dirty="0">
              <a:ln w="12700">
                <a:prstDash val="solid"/>
              </a:ln>
              <a:effectLst>
                <a:outerShdw blurRad="41275" dist="20320" dir="1800000" algn="tl" rotWithShape="0">
                  <a:srgbClr val="000000">
                    <a:alpha val="40000"/>
                  </a:srgbClr>
                </a:outerShdw>
              </a:effectLst>
            </a:rPr>
            <a:t>Maintenir la viabilité financière</a:t>
          </a:r>
          <a:endParaRPr lang="nl-BE" b="1" cap="none" spc="0" dirty="0">
            <a:ln w="12700">
              <a:prstDash val="solid"/>
            </a:ln>
            <a:effectLst>
              <a:outerShdw blurRad="41275" dist="20320" dir="1800000" algn="tl" rotWithShape="0">
                <a:srgbClr val="000000">
                  <a:alpha val="40000"/>
                </a:srgbClr>
              </a:outerShdw>
            </a:effectLst>
          </a:endParaRPr>
        </a:p>
      </dgm:t>
    </dgm:pt>
    <dgm:pt modelId="{39734ED3-E6FA-4082-AD91-E7EFBF919152}" type="parTrans" cxnId="{1BAEFEC4-C015-477B-AF5E-EA161392C20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C971DBC5-A026-4906-AF1B-8F6A683BDABB}" type="sibTrans" cxnId="{1BAEFEC4-C015-477B-AF5E-EA161392C20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3CC46230-952E-484E-99EF-734FBB9D6D5D}" type="pres">
      <dgm:prSet presAssocID="{61EBA286-A657-4A5A-80FD-1CDE4EAC17A8}" presName="Name0" presStyleCnt="0">
        <dgm:presLayoutVars>
          <dgm:dir/>
          <dgm:resizeHandles val="exact"/>
        </dgm:presLayoutVars>
      </dgm:prSet>
      <dgm:spPr/>
    </dgm:pt>
    <dgm:pt modelId="{21CE3D4E-5D8F-4D77-A76F-AC276799AA3A}" type="pres">
      <dgm:prSet presAssocID="{B9FF3243-E68C-4D5A-A537-E98B0281CA53}" presName="node" presStyleLbl="node1" presStyleIdx="0" presStyleCnt="3">
        <dgm:presLayoutVars>
          <dgm:bulletEnabled val="1"/>
        </dgm:presLayoutVars>
      </dgm:prSet>
      <dgm:spPr/>
    </dgm:pt>
    <dgm:pt modelId="{FD73D1E5-7691-4DE6-AD01-149CFB66BFBC}" type="pres">
      <dgm:prSet presAssocID="{52896D9F-05E6-4787-B01E-AEF219E6AF78}" presName="sibTrans" presStyleLbl="sibTrans2D1" presStyleIdx="0" presStyleCnt="3"/>
      <dgm:spPr/>
    </dgm:pt>
    <dgm:pt modelId="{39CB8150-5CE7-486A-8B9C-25EA6D932F46}" type="pres">
      <dgm:prSet presAssocID="{52896D9F-05E6-4787-B01E-AEF219E6AF78}" presName="connectorText" presStyleLbl="sibTrans2D1" presStyleIdx="0" presStyleCnt="3"/>
      <dgm:spPr/>
    </dgm:pt>
    <dgm:pt modelId="{2B83EA9C-CA7E-4957-83FE-E4D3B230943E}" type="pres">
      <dgm:prSet presAssocID="{FCE8B7B6-2C1D-40B9-B3FC-41C5302FEFDA}" presName="node" presStyleLbl="node1" presStyleIdx="1" presStyleCnt="3">
        <dgm:presLayoutVars>
          <dgm:bulletEnabled val="1"/>
        </dgm:presLayoutVars>
      </dgm:prSet>
      <dgm:spPr/>
    </dgm:pt>
    <dgm:pt modelId="{F699DCEC-BD17-4452-94DF-DB0436875087}" type="pres">
      <dgm:prSet presAssocID="{F049841A-4720-40D0-9EEF-706E747B248D}" presName="sibTrans" presStyleLbl="sibTrans2D1" presStyleIdx="1" presStyleCnt="3"/>
      <dgm:spPr/>
    </dgm:pt>
    <dgm:pt modelId="{2EDDE528-E7BB-461B-84CE-FDAC12C84EC6}" type="pres">
      <dgm:prSet presAssocID="{F049841A-4720-40D0-9EEF-706E747B248D}" presName="connectorText" presStyleLbl="sibTrans2D1" presStyleIdx="1" presStyleCnt="3"/>
      <dgm:spPr/>
    </dgm:pt>
    <dgm:pt modelId="{46A0436F-5080-4295-B5D2-742CD21B3291}" type="pres">
      <dgm:prSet presAssocID="{60082E8A-41B9-4ED2-B455-7945FB3AC09B}" presName="node" presStyleLbl="node1" presStyleIdx="2" presStyleCnt="3">
        <dgm:presLayoutVars>
          <dgm:bulletEnabled val="1"/>
        </dgm:presLayoutVars>
      </dgm:prSet>
      <dgm:spPr/>
    </dgm:pt>
    <dgm:pt modelId="{F34D4A89-A1FE-4546-9C8D-2A9F53DED1DE}" type="pres">
      <dgm:prSet presAssocID="{C971DBC5-A026-4906-AF1B-8F6A683BDABB}" presName="sibTrans" presStyleLbl="sibTrans2D1" presStyleIdx="2" presStyleCnt="3"/>
      <dgm:spPr/>
    </dgm:pt>
    <dgm:pt modelId="{C92373A8-E322-43A0-8FC4-E6E35507FFE8}" type="pres">
      <dgm:prSet presAssocID="{C971DBC5-A026-4906-AF1B-8F6A683BDABB}" presName="connectorText" presStyleLbl="sibTrans2D1" presStyleIdx="2" presStyleCnt="3"/>
      <dgm:spPr/>
    </dgm:pt>
  </dgm:ptLst>
  <dgm:cxnLst>
    <dgm:cxn modelId="{7FEBEF1A-9E74-451C-BB67-AA6D56D104A6}" type="presOf" srcId="{C971DBC5-A026-4906-AF1B-8F6A683BDABB}" destId="{C92373A8-E322-43A0-8FC4-E6E35507FFE8}" srcOrd="1" destOrd="0" presId="urn:microsoft.com/office/officeart/2005/8/layout/cycle7"/>
    <dgm:cxn modelId="{5AEDEB36-3D3A-424D-B373-C8C4EC2F3772}" type="presOf" srcId="{B9FF3243-E68C-4D5A-A537-E98B0281CA53}" destId="{21CE3D4E-5D8F-4D77-A76F-AC276799AA3A}" srcOrd="0" destOrd="0" presId="urn:microsoft.com/office/officeart/2005/8/layout/cycle7"/>
    <dgm:cxn modelId="{B0652637-BCE1-41CF-940A-CC87791B13C3}" type="presOf" srcId="{61EBA286-A657-4A5A-80FD-1CDE4EAC17A8}" destId="{3CC46230-952E-484E-99EF-734FBB9D6D5D}" srcOrd="0" destOrd="0" presId="urn:microsoft.com/office/officeart/2005/8/layout/cycle7"/>
    <dgm:cxn modelId="{33FEE53A-33D5-4AAF-8A07-D4ED902B4786}" type="presOf" srcId="{F049841A-4720-40D0-9EEF-706E747B248D}" destId="{F699DCEC-BD17-4452-94DF-DB0436875087}" srcOrd="0" destOrd="0" presId="urn:microsoft.com/office/officeart/2005/8/layout/cycle7"/>
    <dgm:cxn modelId="{FE252040-5795-4CD6-958D-19166776F8F2}" srcId="{61EBA286-A657-4A5A-80FD-1CDE4EAC17A8}" destId="{B9FF3243-E68C-4D5A-A537-E98B0281CA53}" srcOrd="0" destOrd="0" parTransId="{1A392BF9-6368-4263-8053-8AB945A12364}" sibTransId="{52896D9F-05E6-4787-B01E-AEF219E6AF78}"/>
    <dgm:cxn modelId="{44F6B84F-35AE-4DCB-8DBB-D6BB5A17A930}" type="presOf" srcId="{60082E8A-41B9-4ED2-B455-7945FB3AC09B}" destId="{46A0436F-5080-4295-B5D2-742CD21B3291}" srcOrd="0" destOrd="0" presId="urn:microsoft.com/office/officeart/2005/8/layout/cycle7"/>
    <dgm:cxn modelId="{7DE08654-EE5D-43FE-9D60-C1239357A247}" type="presOf" srcId="{F049841A-4720-40D0-9EEF-706E747B248D}" destId="{2EDDE528-E7BB-461B-84CE-FDAC12C84EC6}" srcOrd="1" destOrd="0" presId="urn:microsoft.com/office/officeart/2005/8/layout/cycle7"/>
    <dgm:cxn modelId="{432BC9BF-5D48-4D97-94EC-3EC56AEEE466}" type="presOf" srcId="{FCE8B7B6-2C1D-40B9-B3FC-41C5302FEFDA}" destId="{2B83EA9C-CA7E-4957-83FE-E4D3B230943E}" srcOrd="0" destOrd="0" presId="urn:microsoft.com/office/officeart/2005/8/layout/cycle7"/>
    <dgm:cxn modelId="{1BAEFEC4-C015-477B-AF5E-EA161392C202}" srcId="{61EBA286-A657-4A5A-80FD-1CDE4EAC17A8}" destId="{60082E8A-41B9-4ED2-B455-7945FB3AC09B}" srcOrd="2" destOrd="0" parTransId="{39734ED3-E6FA-4082-AD91-E7EFBF919152}" sibTransId="{C971DBC5-A026-4906-AF1B-8F6A683BDABB}"/>
    <dgm:cxn modelId="{B36A85D1-8DCB-4927-A0DB-A33641E1EA88}" srcId="{61EBA286-A657-4A5A-80FD-1CDE4EAC17A8}" destId="{FCE8B7B6-2C1D-40B9-B3FC-41C5302FEFDA}" srcOrd="1" destOrd="0" parTransId="{CBA2518D-1B65-4A84-908A-F8F6FF97D510}" sibTransId="{F049841A-4720-40D0-9EEF-706E747B248D}"/>
    <dgm:cxn modelId="{5555B4D7-597E-4519-AF82-8CDFA83C8AD9}" type="presOf" srcId="{52896D9F-05E6-4787-B01E-AEF219E6AF78}" destId="{FD73D1E5-7691-4DE6-AD01-149CFB66BFBC}" srcOrd="0" destOrd="0" presId="urn:microsoft.com/office/officeart/2005/8/layout/cycle7"/>
    <dgm:cxn modelId="{3F5E77DC-910E-48D3-8B14-52210931F6E5}" type="presOf" srcId="{52896D9F-05E6-4787-B01E-AEF219E6AF78}" destId="{39CB8150-5CE7-486A-8B9C-25EA6D932F46}" srcOrd="1" destOrd="0" presId="urn:microsoft.com/office/officeart/2005/8/layout/cycle7"/>
    <dgm:cxn modelId="{91F0CCEA-3E95-4971-8E1C-1E8EB11E3982}" type="presOf" srcId="{C971DBC5-A026-4906-AF1B-8F6A683BDABB}" destId="{F34D4A89-A1FE-4546-9C8D-2A9F53DED1DE}" srcOrd="0" destOrd="0" presId="urn:microsoft.com/office/officeart/2005/8/layout/cycle7"/>
    <dgm:cxn modelId="{98796F64-3568-4A3E-80D9-1B092F117008}" type="presParOf" srcId="{3CC46230-952E-484E-99EF-734FBB9D6D5D}" destId="{21CE3D4E-5D8F-4D77-A76F-AC276799AA3A}" srcOrd="0" destOrd="0" presId="urn:microsoft.com/office/officeart/2005/8/layout/cycle7"/>
    <dgm:cxn modelId="{EAB2500F-EFC5-4F53-BE28-9AD71DD965AC}" type="presParOf" srcId="{3CC46230-952E-484E-99EF-734FBB9D6D5D}" destId="{FD73D1E5-7691-4DE6-AD01-149CFB66BFBC}" srcOrd="1" destOrd="0" presId="urn:microsoft.com/office/officeart/2005/8/layout/cycle7"/>
    <dgm:cxn modelId="{53111D6B-374F-4083-A2C5-126286A8F79F}" type="presParOf" srcId="{FD73D1E5-7691-4DE6-AD01-149CFB66BFBC}" destId="{39CB8150-5CE7-486A-8B9C-25EA6D932F46}" srcOrd="0" destOrd="0" presId="urn:microsoft.com/office/officeart/2005/8/layout/cycle7"/>
    <dgm:cxn modelId="{61C3177C-E581-44C7-A1B3-19214F7E8662}" type="presParOf" srcId="{3CC46230-952E-484E-99EF-734FBB9D6D5D}" destId="{2B83EA9C-CA7E-4957-83FE-E4D3B230943E}" srcOrd="2" destOrd="0" presId="urn:microsoft.com/office/officeart/2005/8/layout/cycle7"/>
    <dgm:cxn modelId="{A52C068F-7882-4D2C-BB7E-A57B166AC66D}" type="presParOf" srcId="{3CC46230-952E-484E-99EF-734FBB9D6D5D}" destId="{F699DCEC-BD17-4452-94DF-DB0436875087}" srcOrd="3" destOrd="0" presId="urn:microsoft.com/office/officeart/2005/8/layout/cycle7"/>
    <dgm:cxn modelId="{DDD6658C-5DDD-47D7-9865-5F98F4E864E2}" type="presParOf" srcId="{F699DCEC-BD17-4452-94DF-DB0436875087}" destId="{2EDDE528-E7BB-461B-84CE-FDAC12C84EC6}" srcOrd="0" destOrd="0" presId="urn:microsoft.com/office/officeart/2005/8/layout/cycle7"/>
    <dgm:cxn modelId="{05699A04-1A68-4172-80FF-CBBF5B2ED8F4}" type="presParOf" srcId="{3CC46230-952E-484E-99EF-734FBB9D6D5D}" destId="{46A0436F-5080-4295-B5D2-742CD21B3291}" srcOrd="4" destOrd="0" presId="urn:microsoft.com/office/officeart/2005/8/layout/cycle7"/>
    <dgm:cxn modelId="{30C0AEA4-0B04-4241-88F0-47D54454E0C7}" type="presParOf" srcId="{3CC46230-952E-484E-99EF-734FBB9D6D5D}" destId="{F34D4A89-A1FE-4546-9C8D-2A9F53DED1DE}" srcOrd="5" destOrd="0" presId="urn:microsoft.com/office/officeart/2005/8/layout/cycle7"/>
    <dgm:cxn modelId="{7CCA24D9-0A56-4160-BAFD-43231A5EB460}" type="presParOf" srcId="{F34D4A89-A1FE-4546-9C8D-2A9F53DED1DE}" destId="{C92373A8-E322-43A0-8FC4-E6E35507FFE8}" srcOrd="0" destOrd="0" presId="urn:microsoft.com/office/officeart/2005/8/layout/cycle7"/>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EBA286-A657-4A5A-80FD-1CDE4EAC17A8}" type="doc">
      <dgm:prSet loTypeId="urn:microsoft.com/office/officeart/2005/8/layout/cycle7" loCatId="cycle" qsTypeId="urn:microsoft.com/office/officeart/2005/8/quickstyle/simple5" qsCatId="simple" csTypeId="urn:microsoft.com/office/officeart/2005/8/colors/accent1_2" csCatId="accent1" phldr="1"/>
      <dgm:spPr/>
      <dgm:t>
        <a:bodyPr/>
        <a:lstStyle/>
        <a:p>
          <a:endParaRPr lang="nl-BE"/>
        </a:p>
      </dgm:t>
    </dgm:pt>
    <dgm:pt modelId="{B9FF3243-E68C-4D5A-A537-E98B0281CA53}">
      <dgm:prSet phldrT="[Tekst]"/>
      <dgm:spPr/>
      <dgm:t>
        <a:bodyPr/>
        <a:lstStyle/>
        <a:p>
          <a:r>
            <a:rPr lang="fr" b="1" cap="none" spc="0" dirty="0">
              <a:ln w="12700">
                <a:prstDash val="solid"/>
              </a:ln>
              <a:effectLst>
                <a:outerShdw blurRad="41275" dist="20320" dir="1800000" algn="tl" rotWithShape="0">
                  <a:srgbClr val="000000">
                    <a:alpha val="40000"/>
                  </a:srgbClr>
                </a:outerShdw>
              </a:effectLst>
            </a:rPr>
            <a:t>Augmenter l'accessibilité</a:t>
          </a:r>
          <a:endParaRPr lang="nl-BE" b="1" cap="none" spc="0" dirty="0">
            <a:ln w="12700">
              <a:prstDash val="solid"/>
            </a:ln>
            <a:effectLst>
              <a:outerShdw blurRad="41275" dist="20320" dir="1800000" algn="tl" rotWithShape="0">
                <a:srgbClr val="000000">
                  <a:alpha val="40000"/>
                </a:srgbClr>
              </a:outerShdw>
            </a:effectLst>
          </a:endParaRPr>
        </a:p>
      </dgm:t>
    </dgm:pt>
    <dgm:pt modelId="{1A392BF9-6368-4263-8053-8AB945A12364}" type="parTrans" cxnId="{FE252040-5795-4CD6-958D-19166776F8F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52896D9F-05E6-4787-B01E-AEF219E6AF78}" type="sibTrans" cxnId="{FE252040-5795-4CD6-958D-19166776F8F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FCE8B7B6-2C1D-40B9-B3FC-41C5302FEFDA}">
      <dgm:prSet phldrT="[Tekst]"/>
      <dgm:spPr/>
      <dgm:t>
        <a:bodyPr/>
        <a:lstStyle/>
        <a:p>
          <a:r>
            <a:rPr lang="fr" b="1" cap="none" spc="0" dirty="0">
              <a:ln w="12700">
                <a:prstDash val="solid"/>
              </a:ln>
              <a:effectLst>
                <a:outerShdw blurRad="41275" dist="20320" dir="1800000" algn="tl" rotWithShape="0">
                  <a:srgbClr val="000000">
                    <a:alpha val="40000"/>
                  </a:srgbClr>
                </a:outerShdw>
              </a:effectLst>
            </a:rPr>
            <a:t>Assurer la qualité des soins de santé</a:t>
          </a:r>
          <a:endParaRPr lang="nl-BE" b="1" cap="none" spc="0" dirty="0">
            <a:ln w="12700">
              <a:prstDash val="solid"/>
            </a:ln>
            <a:effectLst>
              <a:outerShdw blurRad="41275" dist="20320" dir="1800000" algn="tl" rotWithShape="0">
                <a:srgbClr val="000000">
                  <a:alpha val="40000"/>
                </a:srgbClr>
              </a:outerShdw>
            </a:effectLst>
          </a:endParaRPr>
        </a:p>
      </dgm:t>
    </dgm:pt>
    <dgm:pt modelId="{CBA2518D-1B65-4A84-908A-F8F6FF97D510}" type="parTrans" cxnId="{B36A85D1-8DCB-4927-A0DB-A33641E1EA88}">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F049841A-4720-40D0-9EEF-706E747B248D}" type="sibTrans" cxnId="{B36A85D1-8DCB-4927-A0DB-A33641E1EA88}">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60082E8A-41B9-4ED2-B455-7945FB3AC09B}">
      <dgm:prSet phldrT="[Tekst]"/>
      <dgm:spPr/>
      <dgm:t>
        <a:bodyPr/>
        <a:lstStyle/>
        <a:p>
          <a:r>
            <a:rPr lang="fr" b="1" cap="none" spc="0" dirty="0">
              <a:ln w="12700">
                <a:prstDash val="solid"/>
              </a:ln>
              <a:effectLst>
                <a:outerShdw blurRad="41275" dist="20320" dir="1800000" algn="tl" rotWithShape="0">
                  <a:srgbClr val="000000">
                    <a:alpha val="40000"/>
                  </a:srgbClr>
                </a:outerShdw>
              </a:effectLst>
            </a:rPr>
            <a:t>Maintenir la viabilité financière</a:t>
          </a:r>
          <a:endParaRPr lang="nl-BE" b="1" cap="none" spc="0" dirty="0">
            <a:ln w="12700">
              <a:prstDash val="solid"/>
            </a:ln>
            <a:effectLst>
              <a:outerShdw blurRad="41275" dist="20320" dir="1800000" algn="tl" rotWithShape="0">
                <a:srgbClr val="000000">
                  <a:alpha val="40000"/>
                </a:srgbClr>
              </a:outerShdw>
            </a:effectLst>
          </a:endParaRPr>
        </a:p>
      </dgm:t>
    </dgm:pt>
    <dgm:pt modelId="{39734ED3-E6FA-4082-AD91-E7EFBF919152}" type="parTrans" cxnId="{1BAEFEC4-C015-477B-AF5E-EA161392C20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C971DBC5-A026-4906-AF1B-8F6A683BDABB}" type="sibTrans" cxnId="{1BAEFEC4-C015-477B-AF5E-EA161392C202}">
      <dgm:prSet/>
      <dgm:spPr/>
      <dgm:t>
        <a:bodyPr/>
        <a:lstStyle/>
        <a:p>
          <a:endParaRPr lang="nl-BE" b="1"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gm:t>
    </dgm:pt>
    <dgm:pt modelId="{3CC46230-952E-484E-99EF-734FBB9D6D5D}" type="pres">
      <dgm:prSet presAssocID="{61EBA286-A657-4A5A-80FD-1CDE4EAC17A8}" presName="Name0" presStyleCnt="0">
        <dgm:presLayoutVars>
          <dgm:dir/>
          <dgm:resizeHandles val="exact"/>
        </dgm:presLayoutVars>
      </dgm:prSet>
      <dgm:spPr/>
    </dgm:pt>
    <dgm:pt modelId="{21CE3D4E-5D8F-4D77-A76F-AC276799AA3A}" type="pres">
      <dgm:prSet presAssocID="{B9FF3243-E68C-4D5A-A537-E98B0281CA53}" presName="node" presStyleLbl="node1" presStyleIdx="0" presStyleCnt="3">
        <dgm:presLayoutVars>
          <dgm:bulletEnabled val="1"/>
        </dgm:presLayoutVars>
      </dgm:prSet>
      <dgm:spPr/>
    </dgm:pt>
    <dgm:pt modelId="{FD73D1E5-7691-4DE6-AD01-149CFB66BFBC}" type="pres">
      <dgm:prSet presAssocID="{52896D9F-05E6-4787-B01E-AEF219E6AF78}" presName="sibTrans" presStyleLbl="sibTrans2D1" presStyleIdx="0" presStyleCnt="3"/>
      <dgm:spPr/>
    </dgm:pt>
    <dgm:pt modelId="{39CB8150-5CE7-486A-8B9C-25EA6D932F46}" type="pres">
      <dgm:prSet presAssocID="{52896D9F-05E6-4787-B01E-AEF219E6AF78}" presName="connectorText" presStyleLbl="sibTrans2D1" presStyleIdx="0" presStyleCnt="3"/>
      <dgm:spPr/>
    </dgm:pt>
    <dgm:pt modelId="{2B83EA9C-CA7E-4957-83FE-E4D3B230943E}" type="pres">
      <dgm:prSet presAssocID="{FCE8B7B6-2C1D-40B9-B3FC-41C5302FEFDA}" presName="node" presStyleLbl="node1" presStyleIdx="1" presStyleCnt="3">
        <dgm:presLayoutVars>
          <dgm:bulletEnabled val="1"/>
        </dgm:presLayoutVars>
      </dgm:prSet>
      <dgm:spPr/>
    </dgm:pt>
    <dgm:pt modelId="{F699DCEC-BD17-4452-94DF-DB0436875087}" type="pres">
      <dgm:prSet presAssocID="{F049841A-4720-40D0-9EEF-706E747B248D}" presName="sibTrans" presStyleLbl="sibTrans2D1" presStyleIdx="1" presStyleCnt="3"/>
      <dgm:spPr/>
    </dgm:pt>
    <dgm:pt modelId="{2EDDE528-E7BB-461B-84CE-FDAC12C84EC6}" type="pres">
      <dgm:prSet presAssocID="{F049841A-4720-40D0-9EEF-706E747B248D}" presName="connectorText" presStyleLbl="sibTrans2D1" presStyleIdx="1" presStyleCnt="3"/>
      <dgm:spPr/>
    </dgm:pt>
    <dgm:pt modelId="{46A0436F-5080-4295-B5D2-742CD21B3291}" type="pres">
      <dgm:prSet presAssocID="{60082E8A-41B9-4ED2-B455-7945FB3AC09B}" presName="node" presStyleLbl="node1" presStyleIdx="2" presStyleCnt="3">
        <dgm:presLayoutVars>
          <dgm:bulletEnabled val="1"/>
        </dgm:presLayoutVars>
      </dgm:prSet>
      <dgm:spPr/>
    </dgm:pt>
    <dgm:pt modelId="{F34D4A89-A1FE-4546-9C8D-2A9F53DED1DE}" type="pres">
      <dgm:prSet presAssocID="{C971DBC5-A026-4906-AF1B-8F6A683BDABB}" presName="sibTrans" presStyleLbl="sibTrans2D1" presStyleIdx="2" presStyleCnt="3"/>
      <dgm:spPr/>
    </dgm:pt>
    <dgm:pt modelId="{C92373A8-E322-43A0-8FC4-E6E35507FFE8}" type="pres">
      <dgm:prSet presAssocID="{C971DBC5-A026-4906-AF1B-8F6A683BDABB}" presName="connectorText" presStyleLbl="sibTrans2D1" presStyleIdx="2" presStyleCnt="3"/>
      <dgm:spPr/>
    </dgm:pt>
  </dgm:ptLst>
  <dgm:cxnLst>
    <dgm:cxn modelId="{EE5F4C0A-40A1-4904-B618-9D9F67B5907F}" type="presOf" srcId="{F049841A-4720-40D0-9EEF-706E747B248D}" destId="{F699DCEC-BD17-4452-94DF-DB0436875087}" srcOrd="0" destOrd="0" presId="urn:microsoft.com/office/officeart/2005/8/layout/cycle7"/>
    <dgm:cxn modelId="{BC1AA30F-C3C4-4784-AA06-5FCF99AC3C07}" type="presOf" srcId="{60082E8A-41B9-4ED2-B455-7945FB3AC09B}" destId="{46A0436F-5080-4295-B5D2-742CD21B3291}" srcOrd="0" destOrd="0" presId="urn:microsoft.com/office/officeart/2005/8/layout/cycle7"/>
    <dgm:cxn modelId="{EC802716-AECE-4BB3-9941-4391EC2BBE6A}" type="presOf" srcId="{C971DBC5-A026-4906-AF1B-8F6A683BDABB}" destId="{C92373A8-E322-43A0-8FC4-E6E35507FFE8}" srcOrd="1" destOrd="0" presId="urn:microsoft.com/office/officeart/2005/8/layout/cycle7"/>
    <dgm:cxn modelId="{7292072F-ED24-4346-B22C-E5B18AADA2BE}" type="presOf" srcId="{F049841A-4720-40D0-9EEF-706E747B248D}" destId="{2EDDE528-E7BB-461B-84CE-FDAC12C84EC6}" srcOrd="1" destOrd="0" presId="urn:microsoft.com/office/officeart/2005/8/layout/cycle7"/>
    <dgm:cxn modelId="{0C066735-C17E-4903-A874-8F48CB942463}" type="presOf" srcId="{C971DBC5-A026-4906-AF1B-8F6A683BDABB}" destId="{F34D4A89-A1FE-4546-9C8D-2A9F53DED1DE}" srcOrd="0" destOrd="0" presId="urn:microsoft.com/office/officeart/2005/8/layout/cycle7"/>
    <dgm:cxn modelId="{FE252040-5795-4CD6-958D-19166776F8F2}" srcId="{61EBA286-A657-4A5A-80FD-1CDE4EAC17A8}" destId="{B9FF3243-E68C-4D5A-A537-E98B0281CA53}" srcOrd="0" destOrd="0" parTransId="{1A392BF9-6368-4263-8053-8AB945A12364}" sibTransId="{52896D9F-05E6-4787-B01E-AEF219E6AF78}"/>
    <dgm:cxn modelId="{DCEF4A40-B21A-46F2-B4E3-AFB5CF2D42CF}" type="presOf" srcId="{FCE8B7B6-2C1D-40B9-B3FC-41C5302FEFDA}" destId="{2B83EA9C-CA7E-4957-83FE-E4D3B230943E}" srcOrd="0" destOrd="0" presId="urn:microsoft.com/office/officeart/2005/8/layout/cycle7"/>
    <dgm:cxn modelId="{738D1043-A346-42F7-82F6-DC24FF05D235}" type="presOf" srcId="{61EBA286-A657-4A5A-80FD-1CDE4EAC17A8}" destId="{3CC46230-952E-484E-99EF-734FBB9D6D5D}" srcOrd="0" destOrd="0" presId="urn:microsoft.com/office/officeart/2005/8/layout/cycle7"/>
    <dgm:cxn modelId="{B7DB0A93-CE7A-43D4-B576-D4F8A36C8B57}" type="presOf" srcId="{B9FF3243-E68C-4D5A-A537-E98B0281CA53}" destId="{21CE3D4E-5D8F-4D77-A76F-AC276799AA3A}" srcOrd="0" destOrd="0" presId="urn:microsoft.com/office/officeart/2005/8/layout/cycle7"/>
    <dgm:cxn modelId="{6CB82DAE-93DE-4F5A-A258-1AD3850A2336}" type="presOf" srcId="{52896D9F-05E6-4787-B01E-AEF219E6AF78}" destId="{FD73D1E5-7691-4DE6-AD01-149CFB66BFBC}" srcOrd="0" destOrd="0" presId="urn:microsoft.com/office/officeart/2005/8/layout/cycle7"/>
    <dgm:cxn modelId="{1BAEFEC4-C015-477B-AF5E-EA161392C202}" srcId="{61EBA286-A657-4A5A-80FD-1CDE4EAC17A8}" destId="{60082E8A-41B9-4ED2-B455-7945FB3AC09B}" srcOrd="2" destOrd="0" parTransId="{39734ED3-E6FA-4082-AD91-E7EFBF919152}" sibTransId="{C971DBC5-A026-4906-AF1B-8F6A683BDABB}"/>
    <dgm:cxn modelId="{B36A85D1-8DCB-4927-A0DB-A33641E1EA88}" srcId="{61EBA286-A657-4A5A-80FD-1CDE4EAC17A8}" destId="{FCE8B7B6-2C1D-40B9-B3FC-41C5302FEFDA}" srcOrd="1" destOrd="0" parTransId="{CBA2518D-1B65-4A84-908A-F8F6FF97D510}" sibTransId="{F049841A-4720-40D0-9EEF-706E747B248D}"/>
    <dgm:cxn modelId="{5FF36BF6-3FBE-44A9-AEF5-F330FAFA7713}" type="presOf" srcId="{52896D9F-05E6-4787-B01E-AEF219E6AF78}" destId="{39CB8150-5CE7-486A-8B9C-25EA6D932F46}" srcOrd="1" destOrd="0" presId="urn:microsoft.com/office/officeart/2005/8/layout/cycle7"/>
    <dgm:cxn modelId="{CDC50613-D962-46CF-86A9-E588BE2DB627}" type="presParOf" srcId="{3CC46230-952E-484E-99EF-734FBB9D6D5D}" destId="{21CE3D4E-5D8F-4D77-A76F-AC276799AA3A}" srcOrd="0" destOrd="0" presId="urn:microsoft.com/office/officeart/2005/8/layout/cycle7"/>
    <dgm:cxn modelId="{21D89301-A274-4A91-BE68-D57C03269D1B}" type="presParOf" srcId="{3CC46230-952E-484E-99EF-734FBB9D6D5D}" destId="{FD73D1E5-7691-4DE6-AD01-149CFB66BFBC}" srcOrd="1" destOrd="0" presId="urn:microsoft.com/office/officeart/2005/8/layout/cycle7"/>
    <dgm:cxn modelId="{7E16A644-0602-4F54-A6F3-55BF6C0E50DC}" type="presParOf" srcId="{FD73D1E5-7691-4DE6-AD01-149CFB66BFBC}" destId="{39CB8150-5CE7-486A-8B9C-25EA6D932F46}" srcOrd="0" destOrd="0" presId="urn:microsoft.com/office/officeart/2005/8/layout/cycle7"/>
    <dgm:cxn modelId="{804F45CD-C428-436A-A60A-4A453CC44075}" type="presParOf" srcId="{3CC46230-952E-484E-99EF-734FBB9D6D5D}" destId="{2B83EA9C-CA7E-4957-83FE-E4D3B230943E}" srcOrd="2" destOrd="0" presId="urn:microsoft.com/office/officeart/2005/8/layout/cycle7"/>
    <dgm:cxn modelId="{99FAD4EB-E8EC-48F9-AC99-75C3DD1D0A9B}" type="presParOf" srcId="{3CC46230-952E-484E-99EF-734FBB9D6D5D}" destId="{F699DCEC-BD17-4452-94DF-DB0436875087}" srcOrd="3" destOrd="0" presId="urn:microsoft.com/office/officeart/2005/8/layout/cycle7"/>
    <dgm:cxn modelId="{1776E738-EE4B-4CF7-8E95-B951CC944B3C}" type="presParOf" srcId="{F699DCEC-BD17-4452-94DF-DB0436875087}" destId="{2EDDE528-E7BB-461B-84CE-FDAC12C84EC6}" srcOrd="0" destOrd="0" presId="urn:microsoft.com/office/officeart/2005/8/layout/cycle7"/>
    <dgm:cxn modelId="{45414399-8F36-4441-B209-FA66718C6D9E}" type="presParOf" srcId="{3CC46230-952E-484E-99EF-734FBB9D6D5D}" destId="{46A0436F-5080-4295-B5D2-742CD21B3291}" srcOrd="4" destOrd="0" presId="urn:microsoft.com/office/officeart/2005/8/layout/cycle7"/>
    <dgm:cxn modelId="{1A1037D2-7EA8-4643-8B4F-09C22331C984}" type="presParOf" srcId="{3CC46230-952E-484E-99EF-734FBB9D6D5D}" destId="{F34D4A89-A1FE-4546-9C8D-2A9F53DED1DE}" srcOrd="5" destOrd="0" presId="urn:microsoft.com/office/officeart/2005/8/layout/cycle7"/>
    <dgm:cxn modelId="{3C51BE61-630D-4AF7-AC20-2472A149C58C}" type="presParOf" srcId="{F34D4A89-A1FE-4546-9C8D-2A9F53DED1DE}" destId="{C92373A8-E322-43A0-8FC4-E6E35507FFE8}" srcOrd="0" destOrd="0" presId="urn:microsoft.com/office/officeart/2005/8/layout/cycle7"/>
  </dgm:cxnLst>
  <dgm:bg>
    <a:solidFill>
      <a:schemeClr val="accent6">
        <a:lumMod val="40000"/>
        <a:lumOff val="6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E3D4E-5D8F-4D77-A76F-AC276799AA3A}">
      <dsp:nvSpPr>
        <dsp:cNvPr id="0" name=""/>
        <dsp:cNvSpPr/>
      </dsp:nvSpPr>
      <dsp:spPr>
        <a:xfrm>
          <a:off x="2677094" y="1563"/>
          <a:ext cx="2422675" cy="12113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Augmenter l'accessibilité</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2712573" y="37042"/>
        <a:ext cx="2351717" cy="1140379"/>
      </dsp:txXfrm>
    </dsp:sp>
    <dsp:sp modelId="{FD73D1E5-7691-4DE6-AD01-149CFB66BFBC}">
      <dsp:nvSpPr>
        <dsp:cNvPr id="0" name=""/>
        <dsp:cNvSpPr/>
      </dsp:nvSpPr>
      <dsp:spPr>
        <a:xfrm rot="3600000">
          <a:off x="4257163" y="2128275"/>
          <a:ext cx="1263664" cy="423968"/>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a:off x="4384353" y="2213069"/>
        <a:ext cx="1009284" cy="254380"/>
      </dsp:txXfrm>
    </dsp:sp>
    <dsp:sp modelId="{2B83EA9C-CA7E-4957-83FE-E4D3B230943E}">
      <dsp:nvSpPr>
        <dsp:cNvPr id="0" name=""/>
        <dsp:cNvSpPr/>
      </dsp:nvSpPr>
      <dsp:spPr>
        <a:xfrm>
          <a:off x="4678222" y="3467618"/>
          <a:ext cx="2422675" cy="12113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Assurer la qualité des soins de santé</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4713701" y="3503097"/>
        <a:ext cx="2351717" cy="1140379"/>
      </dsp:txXfrm>
    </dsp:sp>
    <dsp:sp modelId="{F699DCEC-BD17-4452-94DF-DB0436875087}">
      <dsp:nvSpPr>
        <dsp:cNvPr id="0" name=""/>
        <dsp:cNvSpPr/>
      </dsp:nvSpPr>
      <dsp:spPr>
        <a:xfrm rot="10800000">
          <a:off x="3256599" y="3861303"/>
          <a:ext cx="1263664" cy="423968"/>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rot="10800000">
        <a:off x="3383789" y="3946097"/>
        <a:ext cx="1009284" cy="254380"/>
      </dsp:txXfrm>
    </dsp:sp>
    <dsp:sp modelId="{46A0436F-5080-4295-B5D2-742CD21B3291}">
      <dsp:nvSpPr>
        <dsp:cNvPr id="0" name=""/>
        <dsp:cNvSpPr/>
      </dsp:nvSpPr>
      <dsp:spPr>
        <a:xfrm>
          <a:off x="675966" y="3467618"/>
          <a:ext cx="2422675" cy="12113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Maintenir la viabilité financière</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711445" y="3503097"/>
        <a:ext cx="2351717" cy="1140379"/>
      </dsp:txXfrm>
    </dsp:sp>
    <dsp:sp modelId="{F34D4A89-A1FE-4546-9C8D-2A9F53DED1DE}">
      <dsp:nvSpPr>
        <dsp:cNvPr id="0" name=""/>
        <dsp:cNvSpPr/>
      </dsp:nvSpPr>
      <dsp:spPr>
        <a:xfrm rot="18000000">
          <a:off x="2256036" y="2128275"/>
          <a:ext cx="1263664" cy="423968"/>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a:off x="2383226" y="2213069"/>
        <a:ext cx="1009284" cy="254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E3D4E-5D8F-4D77-A76F-AC276799AA3A}">
      <dsp:nvSpPr>
        <dsp:cNvPr id="0" name=""/>
        <dsp:cNvSpPr/>
      </dsp:nvSpPr>
      <dsp:spPr>
        <a:xfrm>
          <a:off x="2691170" y="1155"/>
          <a:ext cx="2424340" cy="1212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Augmenter l'accessibilité</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2726673" y="36658"/>
        <a:ext cx="2353334" cy="1141164"/>
      </dsp:txXfrm>
    </dsp:sp>
    <dsp:sp modelId="{FD73D1E5-7691-4DE6-AD01-149CFB66BFBC}">
      <dsp:nvSpPr>
        <dsp:cNvPr id="0" name=""/>
        <dsp:cNvSpPr/>
      </dsp:nvSpPr>
      <dsp:spPr>
        <a:xfrm rot="3600000">
          <a:off x="4272741" y="2128130"/>
          <a:ext cx="1262316" cy="424259"/>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a:off x="4400019" y="2212982"/>
        <a:ext cx="1007760" cy="254555"/>
      </dsp:txXfrm>
    </dsp:sp>
    <dsp:sp modelId="{2B83EA9C-CA7E-4957-83FE-E4D3B230943E}">
      <dsp:nvSpPr>
        <dsp:cNvPr id="0" name=""/>
        <dsp:cNvSpPr/>
      </dsp:nvSpPr>
      <dsp:spPr>
        <a:xfrm>
          <a:off x="4692288" y="3467194"/>
          <a:ext cx="2424340" cy="1212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Assurer la qualité des soins de santé</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4727791" y="3502697"/>
        <a:ext cx="2353334" cy="1141164"/>
      </dsp:txXfrm>
    </dsp:sp>
    <dsp:sp modelId="{F699DCEC-BD17-4452-94DF-DB0436875087}">
      <dsp:nvSpPr>
        <dsp:cNvPr id="0" name=""/>
        <dsp:cNvSpPr/>
      </dsp:nvSpPr>
      <dsp:spPr>
        <a:xfrm rot="10800000">
          <a:off x="3272182" y="3861149"/>
          <a:ext cx="1262316" cy="424259"/>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rot="10800000">
        <a:off x="3399460" y="3946001"/>
        <a:ext cx="1007760" cy="254555"/>
      </dsp:txXfrm>
    </dsp:sp>
    <dsp:sp modelId="{46A0436F-5080-4295-B5D2-742CD21B3291}">
      <dsp:nvSpPr>
        <dsp:cNvPr id="0" name=""/>
        <dsp:cNvSpPr/>
      </dsp:nvSpPr>
      <dsp:spPr>
        <a:xfrm>
          <a:off x="690052" y="3467194"/>
          <a:ext cx="2424340" cy="1212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 sz="2400" b="1" kern="1200" cap="none" spc="0" dirty="0">
              <a:ln w="12700">
                <a:prstDash val="solid"/>
              </a:ln>
              <a:effectLst>
                <a:outerShdw blurRad="41275" dist="20320" dir="1800000" algn="tl" rotWithShape="0">
                  <a:srgbClr val="000000">
                    <a:alpha val="40000"/>
                  </a:srgbClr>
                </a:outerShdw>
              </a:effectLst>
            </a:rPr>
            <a:t>Maintenir la viabilité financière</a:t>
          </a:r>
          <a:endParaRPr lang="nl-BE" sz="2400" b="1" kern="1200" cap="none" spc="0" dirty="0">
            <a:ln w="12700">
              <a:prstDash val="solid"/>
            </a:ln>
            <a:effectLst>
              <a:outerShdw blurRad="41275" dist="20320" dir="1800000" algn="tl" rotWithShape="0">
                <a:srgbClr val="000000">
                  <a:alpha val="40000"/>
                </a:srgbClr>
              </a:outerShdw>
            </a:effectLst>
          </a:endParaRPr>
        </a:p>
      </dsp:txBody>
      <dsp:txXfrm>
        <a:off x="725555" y="3502697"/>
        <a:ext cx="2353334" cy="1141164"/>
      </dsp:txXfrm>
    </dsp:sp>
    <dsp:sp modelId="{F34D4A89-A1FE-4546-9C8D-2A9F53DED1DE}">
      <dsp:nvSpPr>
        <dsp:cNvPr id="0" name=""/>
        <dsp:cNvSpPr/>
      </dsp:nvSpPr>
      <dsp:spPr>
        <a:xfrm rot="18000000">
          <a:off x="2271623" y="2128130"/>
          <a:ext cx="1262316" cy="424259"/>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nl-BE" sz="1900" b="1" kern="1200" cap="none" spc="0">
            <a:ln w="12700">
              <a:solidFill>
                <a:schemeClr val="tx2">
                  <a:lumMod val="75000"/>
                </a:schemeClr>
              </a:solidFill>
              <a:prstDash val="solid"/>
            </a:ln>
            <a:solidFill>
              <a:schemeClr val="bg2">
                <a:lumMod val="50000"/>
              </a:schemeClr>
            </a:solidFill>
            <a:effectLst>
              <a:outerShdw blurRad="41275" dist="20320" dir="1800000" algn="tl" rotWithShape="0">
                <a:srgbClr val="000000">
                  <a:alpha val="40000"/>
                </a:srgbClr>
              </a:outerShdw>
            </a:effectLst>
          </a:endParaRPr>
        </a:p>
      </dsp:txBody>
      <dsp:txXfrm>
        <a:off x="2398901" y="2212982"/>
        <a:ext cx="1007760" cy="25455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ABF0370-4DE0-4F04-84FF-D5A220EE9509}" type="datetimeFigureOut">
              <a:rPr lang="nl-BE" smtClean="0"/>
              <a:t>6/05/2020</a:t>
            </a:fld>
            <a:endParaRPr lang="nl-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04A35B-B2A7-46E4-A97E-86AE454952E9}" type="slidenum">
              <a:rPr lang="nl-BE" smtClean="0"/>
              <a:t>‹N°›</a:t>
            </a:fld>
            <a:endParaRPr lang="nl-BE"/>
          </a:p>
        </p:txBody>
      </p:sp>
    </p:spTree>
    <p:extLst>
      <p:ext uri="{BB962C8B-B14F-4D97-AF65-F5344CB8AC3E}">
        <p14:creationId xmlns:p14="http://schemas.microsoft.com/office/powerpoint/2010/main" val="1645432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16D8880-440D-4122-BCB3-94C2BFEFE91B}" type="datetimeFigureOut">
              <a:rPr lang="nl-BE" smtClean="0"/>
              <a:t>6/05/2020</a:t>
            </a:fld>
            <a:endParaRPr lang="nl-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E372D1E-801E-4CEC-BC25-749693CE45F0}" type="slidenum">
              <a:rPr lang="nl-BE" smtClean="0"/>
              <a:t>‹N°›</a:t>
            </a:fld>
            <a:endParaRPr lang="nl-BE"/>
          </a:p>
        </p:txBody>
      </p:sp>
    </p:spTree>
    <p:extLst>
      <p:ext uri="{BB962C8B-B14F-4D97-AF65-F5344CB8AC3E}">
        <p14:creationId xmlns:p14="http://schemas.microsoft.com/office/powerpoint/2010/main" val="42680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sz="9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fr-FR"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fr-FR"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
        <p:nvSpPr>
          <p:cNvPr id="4" name="Slide Number Placeholder 3"/>
          <p:cNvSpPr>
            <a:spLocks noGrp="1"/>
          </p:cNvSpPr>
          <p:nvPr>
            <p:ph type="sldNum" sz="quarter" idx="10"/>
          </p:nvPr>
        </p:nvSpPr>
        <p:spPr/>
        <p:txBody>
          <a:bodyPr/>
          <a:lstStyle/>
          <a:p>
            <a:fld id="{82A9E390-9905-46B0-96C2-7F2DD776E724}" type="slidenum">
              <a:rPr lang="nl-BE" smtClean="0"/>
              <a:pPr/>
              <a:t>21</a:t>
            </a:fld>
            <a:endParaRPr lang="nl-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pPr>
              <a:lnSpc>
                <a:spcPct val="90000"/>
              </a:lnSpc>
            </a:pPr>
            <a:endParaRPr lang="fr-FR" sz="9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fr-FR">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919163" y="744538"/>
            <a:ext cx="4964112" cy="3722687"/>
          </a:xfrm>
          <a:ln/>
        </p:spPr>
      </p:sp>
      <p:sp>
        <p:nvSpPr>
          <p:cNvPr id="129027" name="Rectangle 3"/>
          <p:cNvSpPr>
            <a:spLocks noGrp="1" noChangeArrowheads="1"/>
          </p:cNvSpPr>
          <p:nvPr>
            <p:ph type="body" idx="1"/>
          </p:nvPr>
        </p:nvSpPr>
        <p:spPr>
          <a:xfrm>
            <a:off x="680256" y="4713313"/>
            <a:ext cx="5437168" cy="4468108"/>
          </a:xfrm>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fr-FR" sz="10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7E372D1E-801E-4CEC-BC25-749693CE45F0}" type="slidenum">
              <a:rPr lang="nl-BE" smtClean="0"/>
              <a:t>33</a:t>
            </a:fld>
            <a:endParaRPr lang="nl-BE"/>
          </a:p>
        </p:txBody>
      </p:sp>
    </p:spTree>
    <p:extLst>
      <p:ext uri="{BB962C8B-B14F-4D97-AF65-F5344CB8AC3E}">
        <p14:creationId xmlns:p14="http://schemas.microsoft.com/office/powerpoint/2010/main" val="81264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fr-FR"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90000"/>
              </a:lnSpc>
            </a:pPr>
            <a:endParaRPr lang="fr-FR" sz="10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130425"/>
            <a:ext cx="7772400" cy="1082675"/>
          </a:xfrm>
        </p:spPr>
        <p:txBody>
          <a:bodyPr/>
          <a:lstStyle>
            <a:lvl1pPr algn="l">
              <a:defRPr sz="2400">
                <a:solidFill>
                  <a:schemeClr val="tx1"/>
                </a:solidFill>
              </a:defRPr>
            </a:lvl1pPr>
          </a:lstStyle>
          <a:p>
            <a:pPr lvl="0"/>
            <a:r>
              <a:rPr lang="en-US" noProof="0"/>
              <a:t>Click to edit Master title style</a:t>
            </a:r>
            <a:endParaRPr lang="nl-BE" noProof="0"/>
          </a:p>
        </p:txBody>
      </p:sp>
      <p:sp>
        <p:nvSpPr>
          <p:cNvPr id="11267" name="Rectangle 3"/>
          <p:cNvSpPr>
            <a:spLocks noGrp="1" noChangeArrowheads="1"/>
          </p:cNvSpPr>
          <p:nvPr>
            <p:ph type="subTitle" idx="1"/>
          </p:nvPr>
        </p:nvSpPr>
        <p:spPr>
          <a:xfrm>
            <a:off x="684213" y="3429000"/>
            <a:ext cx="7088187" cy="720725"/>
          </a:xfrm>
        </p:spPr>
        <p:txBody>
          <a:bodyPr/>
          <a:lstStyle>
            <a:lvl1pPr marL="0" indent="0">
              <a:buFontTx/>
              <a:buNone/>
              <a:defRPr sz="1800" b="1">
                <a:solidFill>
                  <a:srgbClr val="007C92"/>
                </a:solidFill>
                <a:latin typeface="Verdana" pitchFamily="34" charset="0"/>
              </a:defRPr>
            </a:lvl1pPr>
          </a:lstStyle>
          <a:p>
            <a:pPr lvl="0"/>
            <a:r>
              <a:rPr lang="en-US" noProof="0"/>
              <a:t>Click to edit Master subtitle style</a:t>
            </a:r>
            <a:endParaRPr lang="nl-BE" noProof="0"/>
          </a:p>
        </p:txBody>
      </p:sp>
      <p:sp>
        <p:nvSpPr>
          <p:cNvPr id="11268" name="Rectangle 4"/>
          <p:cNvSpPr>
            <a:spLocks noGrp="1" noChangeArrowheads="1"/>
          </p:cNvSpPr>
          <p:nvPr>
            <p:ph type="dt" sz="half" idx="2"/>
          </p:nvPr>
        </p:nvSpPr>
        <p:spPr/>
        <p:txBody>
          <a:bodyPr/>
          <a:lstStyle>
            <a:lvl1pPr>
              <a:defRPr/>
            </a:lvl1pPr>
          </a:lstStyle>
          <a:p>
            <a:endParaRPr lang="en-US"/>
          </a:p>
        </p:txBody>
      </p:sp>
      <p:sp>
        <p:nvSpPr>
          <p:cNvPr id="11269" name="Rectangle 5"/>
          <p:cNvSpPr>
            <a:spLocks noGrp="1" noChangeArrowheads="1"/>
          </p:cNvSpPr>
          <p:nvPr>
            <p:ph type="ftr" sz="quarter" idx="3"/>
          </p:nvPr>
        </p:nvSpPr>
        <p:spPr/>
        <p:txBody>
          <a:bodyPr/>
          <a:lstStyle>
            <a:lvl1pPr>
              <a:defRPr/>
            </a:lvl1pPr>
          </a:lstStyle>
          <a:p>
            <a:endParaRPr lang="en-US"/>
          </a:p>
        </p:txBody>
      </p:sp>
      <p:sp>
        <p:nvSpPr>
          <p:cNvPr id="11270" name="Rectangle 6"/>
          <p:cNvSpPr>
            <a:spLocks noGrp="1" noChangeArrowheads="1"/>
          </p:cNvSpPr>
          <p:nvPr>
            <p:ph type="sldNum" sz="quarter" idx="4"/>
          </p:nvPr>
        </p:nvSpPr>
        <p:spPr/>
        <p:txBody>
          <a:bodyPr/>
          <a:lstStyle>
            <a:lvl1pPr>
              <a:defRPr/>
            </a:lvl1pPr>
          </a:lstStyle>
          <a:p>
            <a:fld id="{1F800C9A-CB92-48F3-A0D3-3D2937FD617F}" type="slidenum">
              <a:rPr lang="en-US"/>
              <a:pPr/>
              <a:t>‹N°›</a:t>
            </a:fld>
            <a:endParaRPr lang="en-US"/>
          </a:p>
        </p:txBody>
      </p:sp>
      <p:pic>
        <p:nvPicPr>
          <p:cNvPr id="11271" name="Picture 7" descr="L-logo RIZIV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0"/>
            <a:ext cx="1514475" cy="1343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551D8-2965-4457-9D60-9167C375AEF9}" type="slidenum">
              <a:rPr lang="en-US"/>
              <a:pPr/>
              <a:t>‹N°›</a:t>
            </a:fld>
            <a:endParaRPr lang="en-US"/>
          </a:p>
        </p:txBody>
      </p:sp>
    </p:spTree>
    <p:extLst>
      <p:ext uri="{BB962C8B-B14F-4D97-AF65-F5344CB8AC3E}">
        <p14:creationId xmlns:p14="http://schemas.microsoft.com/office/powerpoint/2010/main" val="314942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50B268-FA89-4C18-A9AC-DC53503EDEBB}" type="slidenum">
              <a:rPr lang="en-US"/>
              <a:pPr/>
              <a:t>‹N°›</a:t>
            </a:fld>
            <a:endParaRPr lang="en-US"/>
          </a:p>
        </p:txBody>
      </p:sp>
    </p:spTree>
    <p:extLst>
      <p:ext uri="{BB962C8B-B14F-4D97-AF65-F5344CB8AC3E}">
        <p14:creationId xmlns:p14="http://schemas.microsoft.com/office/powerpoint/2010/main" val="141612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7150A2-48FB-4793-A2A5-EDE3FE53EF16}" type="slidenum">
              <a:rPr lang="en-US"/>
              <a:pPr/>
              <a:t>‹N°›</a:t>
            </a:fld>
            <a:endParaRPr lang="en-US"/>
          </a:p>
        </p:txBody>
      </p:sp>
    </p:spTree>
    <p:extLst>
      <p:ext uri="{BB962C8B-B14F-4D97-AF65-F5344CB8AC3E}">
        <p14:creationId xmlns:p14="http://schemas.microsoft.com/office/powerpoint/2010/main" val="185800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0972EF-5B58-43A1-B578-624D921D6AED}" type="slidenum">
              <a:rPr lang="en-US"/>
              <a:pPr/>
              <a:t>‹N°›</a:t>
            </a:fld>
            <a:endParaRPr lang="en-US"/>
          </a:p>
        </p:txBody>
      </p:sp>
    </p:spTree>
    <p:extLst>
      <p:ext uri="{BB962C8B-B14F-4D97-AF65-F5344CB8AC3E}">
        <p14:creationId xmlns:p14="http://schemas.microsoft.com/office/powerpoint/2010/main" val="342296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F37F8D-44F1-400F-8147-0F34E51C1E53}" type="slidenum">
              <a:rPr lang="en-US"/>
              <a:pPr/>
              <a:t>‹N°›</a:t>
            </a:fld>
            <a:endParaRPr lang="en-US"/>
          </a:p>
        </p:txBody>
      </p:sp>
    </p:spTree>
    <p:extLst>
      <p:ext uri="{BB962C8B-B14F-4D97-AF65-F5344CB8AC3E}">
        <p14:creationId xmlns:p14="http://schemas.microsoft.com/office/powerpoint/2010/main" val="55197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8F6E9B-6C56-4E5B-A827-7E9E465F4DAF}" type="slidenum">
              <a:rPr lang="en-US"/>
              <a:pPr/>
              <a:t>‹N°›</a:t>
            </a:fld>
            <a:endParaRPr lang="en-US"/>
          </a:p>
        </p:txBody>
      </p:sp>
    </p:spTree>
    <p:extLst>
      <p:ext uri="{BB962C8B-B14F-4D97-AF65-F5344CB8AC3E}">
        <p14:creationId xmlns:p14="http://schemas.microsoft.com/office/powerpoint/2010/main" val="16994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69CA6F-37D5-40A8-8870-2DB8FCF132BA}" type="slidenum">
              <a:rPr lang="en-US"/>
              <a:pPr/>
              <a:t>‹N°›</a:t>
            </a:fld>
            <a:endParaRPr lang="en-US"/>
          </a:p>
        </p:txBody>
      </p:sp>
    </p:spTree>
    <p:extLst>
      <p:ext uri="{BB962C8B-B14F-4D97-AF65-F5344CB8AC3E}">
        <p14:creationId xmlns:p14="http://schemas.microsoft.com/office/powerpoint/2010/main" val="363526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75A823-5E5B-4621-B5D1-45A381D4E2A4}" type="slidenum">
              <a:rPr lang="en-US"/>
              <a:pPr/>
              <a:t>‹N°›</a:t>
            </a:fld>
            <a:endParaRPr lang="en-US"/>
          </a:p>
        </p:txBody>
      </p:sp>
    </p:spTree>
    <p:extLst>
      <p:ext uri="{BB962C8B-B14F-4D97-AF65-F5344CB8AC3E}">
        <p14:creationId xmlns:p14="http://schemas.microsoft.com/office/powerpoint/2010/main" val="39812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DA572E-FD3B-4002-8D63-426CAD19EAF6}" type="slidenum">
              <a:rPr lang="en-US"/>
              <a:pPr/>
              <a:t>‹N°›</a:t>
            </a:fld>
            <a:endParaRPr lang="en-US"/>
          </a:p>
        </p:txBody>
      </p:sp>
    </p:spTree>
    <p:extLst>
      <p:ext uri="{BB962C8B-B14F-4D97-AF65-F5344CB8AC3E}">
        <p14:creationId xmlns:p14="http://schemas.microsoft.com/office/powerpoint/2010/main" val="348590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326FC-EA2B-42B6-87A8-9926AFC0BEF1}" type="slidenum">
              <a:rPr lang="en-US"/>
              <a:pPr/>
              <a:t>‹N°›</a:t>
            </a:fld>
            <a:endParaRPr lang="en-US"/>
          </a:p>
        </p:txBody>
      </p:sp>
    </p:spTree>
    <p:extLst>
      <p:ext uri="{BB962C8B-B14F-4D97-AF65-F5344CB8AC3E}">
        <p14:creationId xmlns:p14="http://schemas.microsoft.com/office/powerpoint/2010/main" val="384455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35150" y="274638"/>
            <a:ext cx="68516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Klik om de opmaakprofielen van de modeltekst te bewerken</a:t>
            </a:r>
          </a:p>
          <a:p>
            <a:pPr lvl="1"/>
            <a:r>
              <a:rPr lang="en-US"/>
              <a:t>Tweede niveau</a:t>
            </a:r>
          </a:p>
          <a:p>
            <a:pPr lvl="2"/>
            <a:r>
              <a:rPr lang="en-US"/>
              <a:t>Derde niveau</a:t>
            </a:r>
          </a:p>
          <a:p>
            <a:pPr lvl="3"/>
            <a:r>
              <a:rPr lang="en-US"/>
              <a:t>Vierde niveau</a:t>
            </a:r>
          </a:p>
          <a:p>
            <a:pPr lvl="4"/>
            <a:r>
              <a:rPr lang="en-US"/>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869AE6-954F-4D58-B1A0-725B892BD84C}" type="slidenum">
              <a:rPr lang="en-US"/>
              <a:pPr/>
              <a:t>‹N°›</a:t>
            </a:fld>
            <a:endParaRPr lang="en-US"/>
          </a:p>
        </p:txBody>
      </p:sp>
      <p:pic>
        <p:nvPicPr>
          <p:cNvPr id="1031" name="Picture 7" descr="L-logo RIZIV "/>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3850" y="0"/>
            <a:ext cx="1514475" cy="13430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lectrogra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850" y="836613"/>
            <a:ext cx="8820150" cy="7143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1" fontAlgn="base" hangingPunct="1">
        <a:spcBef>
          <a:spcPct val="0"/>
        </a:spcBef>
        <a:spcAft>
          <a:spcPct val="0"/>
        </a:spcAft>
        <a:defRPr sz="2000" b="1">
          <a:solidFill>
            <a:srgbClr val="007C92"/>
          </a:solidFill>
          <a:latin typeface="+mj-lt"/>
          <a:ea typeface="+mj-ea"/>
          <a:cs typeface="+mj-cs"/>
        </a:defRPr>
      </a:lvl1pPr>
      <a:lvl2pPr algn="ctr" rtl="0" eaLnBrk="1" fontAlgn="base" hangingPunct="1">
        <a:spcBef>
          <a:spcPct val="0"/>
        </a:spcBef>
        <a:spcAft>
          <a:spcPct val="0"/>
        </a:spcAft>
        <a:defRPr sz="2000" b="1">
          <a:solidFill>
            <a:srgbClr val="007C92"/>
          </a:solidFill>
          <a:latin typeface="Verdana" pitchFamily="34" charset="0"/>
        </a:defRPr>
      </a:lvl2pPr>
      <a:lvl3pPr algn="ctr" rtl="0" eaLnBrk="1" fontAlgn="base" hangingPunct="1">
        <a:spcBef>
          <a:spcPct val="0"/>
        </a:spcBef>
        <a:spcAft>
          <a:spcPct val="0"/>
        </a:spcAft>
        <a:defRPr sz="2000" b="1">
          <a:solidFill>
            <a:srgbClr val="007C92"/>
          </a:solidFill>
          <a:latin typeface="Verdana" pitchFamily="34" charset="0"/>
        </a:defRPr>
      </a:lvl3pPr>
      <a:lvl4pPr algn="ctr" rtl="0" eaLnBrk="1" fontAlgn="base" hangingPunct="1">
        <a:spcBef>
          <a:spcPct val="0"/>
        </a:spcBef>
        <a:spcAft>
          <a:spcPct val="0"/>
        </a:spcAft>
        <a:defRPr sz="2000" b="1">
          <a:solidFill>
            <a:srgbClr val="007C92"/>
          </a:solidFill>
          <a:latin typeface="Verdana" pitchFamily="34" charset="0"/>
        </a:defRPr>
      </a:lvl4pPr>
      <a:lvl5pPr algn="ctr" rtl="0" eaLnBrk="1" fontAlgn="base" hangingPunct="1">
        <a:spcBef>
          <a:spcPct val="0"/>
        </a:spcBef>
        <a:spcAft>
          <a:spcPct val="0"/>
        </a:spcAft>
        <a:defRPr sz="2000" b="1">
          <a:solidFill>
            <a:srgbClr val="007C92"/>
          </a:solidFill>
          <a:latin typeface="Verdana" pitchFamily="34" charset="0"/>
        </a:defRPr>
      </a:lvl5pPr>
      <a:lvl6pPr marL="457200" algn="ctr" rtl="0" eaLnBrk="1" fontAlgn="base" hangingPunct="1">
        <a:spcBef>
          <a:spcPct val="0"/>
        </a:spcBef>
        <a:spcAft>
          <a:spcPct val="0"/>
        </a:spcAft>
        <a:defRPr sz="2000" b="1">
          <a:solidFill>
            <a:srgbClr val="007C92"/>
          </a:solidFill>
          <a:latin typeface="Verdana" pitchFamily="34" charset="0"/>
        </a:defRPr>
      </a:lvl6pPr>
      <a:lvl7pPr marL="914400" algn="ctr" rtl="0" eaLnBrk="1" fontAlgn="base" hangingPunct="1">
        <a:spcBef>
          <a:spcPct val="0"/>
        </a:spcBef>
        <a:spcAft>
          <a:spcPct val="0"/>
        </a:spcAft>
        <a:defRPr sz="2000" b="1">
          <a:solidFill>
            <a:srgbClr val="007C92"/>
          </a:solidFill>
          <a:latin typeface="Verdana" pitchFamily="34" charset="0"/>
        </a:defRPr>
      </a:lvl7pPr>
      <a:lvl8pPr marL="1371600" algn="ctr" rtl="0" eaLnBrk="1" fontAlgn="base" hangingPunct="1">
        <a:spcBef>
          <a:spcPct val="0"/>
        </a:spcBef>
        <a:spcAft>
          <a:spcPct val="0"/>
        </a:spcAft>
        <a:defRPr sz="2000" b="1">
          <a:solidFill>
            <a:srgbClr val="007C92"/>
          </a:solidFill>
          <a:latin typeface="Verdana" pitchFamily="34" charset="0"/>
        </a:defRPr>
      </a:lvl8pPr>
      <a:lvl9pPr marL="1828800" algn="ctr" rtl="0" eaLnBrk="1" fontAlgn="base" hangingPunct="1">
        <a:spcBef>
          <a:spcPct val="0"/>
        </a:spcBef>
        <a:spcAft>
          <a:spcPct val="0"/>
        </a:spcAft>
        <a:defRPr sz="2000" b="1">
          <a:solidFill>
            <a:srgbClr val="007C92"/>
          </a:solidFill>
          <a:latin typeface="Verdana"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iziv.fgov.be/fr/professionnels/autres/mutualites/Pages/contactez-mutualites.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jpeg"/><Relationship Id="rId3" Type="http://schemas.openxmlformats.org/officeDocument/2006/relationships/oleObject" Target="../embeddings/oleObject2.bin"/><Relationship Id="rId7" Type="http://schemas.openxmlformats.org/officeDocument/2006/relationships/image" Target="../media/image9.jpeg"/><Relationship Id="rId12"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jpeg"/><Relationship Id="rId11" Type="http://schemas.openxmlformats.org/officeDocument/2006/relationships/oleObject" Target="../embeddings/oleObject3.bin"/><Relationship Id="rId5" Type="http://schemas.openxmlformats.org/officeDocument/2006/relationships/image" Target="../media/image8.jpeg"/><Relationship Id="rId10" Type="http://schemas.openxmlformats.org/officeDocument/2006/relationships/image" Target="../media/image12.jpeg"/><Relationship Id="rId4" Type="http://schemas.openxmlformats.org/officeDocument/2006/relationships/image" Target="../media/image7.wmf"/><Relationship Id="rId9" Type="http://schemas.openxmlformats.org/officeDocument/2006/relationships/image" Target="../media/image1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riziv.fgov.be/" TargetMode="External"/><Relationship Id="rId7"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google.be/url?sa=i&amp;rct=j&amp;q=&amp;esrc=s&amp;source=images&amp;cd=&amp;cad=rja&amp;uact=8&amp;ved=&amp;url=http://bouwkunst.archidev.info/tag/afbeelding-van-vraagtekens/&amp;psig=AOvVaw20PeG7CZtT_k8kc72219WQ&amp;ust=1537373863224883" TargetMode="External"/><Relationship Id="rId5" Type="http://schemas.openxmlformats.org/officeDocument/2006/relationships/hyperlink" Target="mailto:rir@riziv.fgov.be" TargetMode="External"/><Relationship Id="rId4" Type="http://schemas.openxmlformats.org/officeDocument/2006/relationships/hyperlink" Target="http://www.inami.fgov.b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algn="ctr">
              <a:lnSpc>
                <a:spcPct val="130000"/>
              </a:lnSpc>
            </a:pPr>
            <a:r>
              <a:rPr lang="fr" sz="3200" dirty="0">
                <a:solidFill>
                  <a:srgbClr val="007C92"/>
                </a:solidFill>
                <a:ea typeface="+mn-ea"/>
                <a:cs typeface="Calibri" pitchFamily="34" charset="0"/>
              </a:rPr>
              <a:t>Assurance obligatoire soins de santé fédérale en Belgique</a:t>
            </a:r>
            <a:endParaRPr lang="nl-BE" sz="3200" dirty="0">
              <a:solidFill>
                <a:srgbClr val="007C92"/>
              </a:solidFill>
              <a:ea typeface="+mn-ea"/>
              <a:cs typeface="Calibri" pitchFamily="34" charset="0"/>
            </a:endParaRPr>
          </a:p>
        </p:txBody>
      </p:sp>
      <p:sp>
        <p:nvSpPr>
          <p:cNvPr id="20483" name="Rectangle 3"/>
          <p:cNvSpPr>
            <a:spLocks noGrp="1" noChangeArrowheads="1"/>
          </p:cNvSpPr>
          <p:nvPr>
            <p:ph type="subTitle" idx="1"/>
          </p:nvPr>
        </p:nvSpPr>
        <p:spPr>
          <a:xfrm>
            <a:off x="928662" y="3429000"/>
            <a:ext cx="7088187" cy="720725"/>
          </a:xfrm>
        </p:spPr>
        <p:txBody>
          <a:bodyPr/>
          <a:lstStyle/>
          <a:p>
            <a:pPr algn="ctr"/>
            <a:r>
              <a:rPr lang="fr" sz="2000" b="0" dirty="0">
                <a:latin typeface="+mj-lt"/>
                <a:cs typeface="Calibri" pitchFamily="34" charset="0"/>
              </a:rPr>
              <a:t>Vue d'ensemble</a:t>
            </a:r>
            <a:endParaRPr lang="nl-BE" sz="2000" b="0" dirty="0">
              <a:latin typeface="+mj-lt"/>
              <a:cs typeface="Calibri" pitchFamily="34" charset="0"/>
            </a:endParaRPr>
          </a:p>
        </p:txBody>
      </p:sp>
      <p:sp>
        <p:nvSpPr>
          <p:cNvPr id="7" name="Rectangle 3"/>
          <p:cNvSpPr txBox="1">
            <a:spLocks noChangeArrowheads="1"/>
          </p:cNvSpPr>
          <p:nvPr/>
        </p:nvSpPr>
        <p:spPr bwMode="auto">
          <a:xfrm>
            <a:off x="1071538" y="5072074"/>
            <a:ext cx="7088187" cy="12372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fr" b="1" i="0" u="none" strike="noStrike" kern="0" cap="none" spc="0" normalizeH="0" baseline="0" noProof="0" dirty="0">
                <a:ln>
                  <a:noFill/>
                </a:ln>
                <a:solidFill>
                  <a:srgbClr val="007C92"/>
                </a:solidFill>
                <a:effectLst/>
                <a:uLnTx/>
                <a:uFillTx/>
                <a:latin typeface="Calibri" pitchFamily="34" charset="0"/>
                <a:ea typeface="+mn-ea"/>
                <a:cs typeface="+mn-cs"/>
              </a:rPr>
              <a:t>Chris SEGAERT</a:t>
            </a:r>
          </a:p>
          <a:p>
            <a:pPr marL="0" marR="0" lvl="0" indent="0" algn="r" defTabSz="914400" rtl="0" eaLnBrk="1" fontAlgn="base" latinLnBrk="0" hangingPunct="1">
              <a:lnSpc>
                <a:spcPct val="100000"/>
              </a:lnSpc>
              <a:spcBef>
                <a:spcPct val="20000"/>
              </a:spcBef>
              <a:spcAft>
                <a:spcPct val="0"/>
              </a:spcAft>
              <a:buClrTx/>
              <a:buSzTx/>
              <a:buFontTx/>
              <a:buNone/>
              <a:tabLst/>
              <a:defRPr/>
            </a:pPr>
            <a:r>
              <a:rPr lang="fr" kern="0" dirty="0">
                <a:solidFill>
                  <a:srgbClr val="007C92"/>
                </a:solidFill>
                <a:latin typeface="Calibri" pitchFamily="34" charset="0"/>
              </a:rPr>
              <a:t>INAMI</a:t>
            </a:r>
          </a:p>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fr" i="0" u="none" strike="noStrike" kern="0" cap="none" spc="0" normalizeH="0" baseline="0" noProof="0" dirty="0">
                <a:ln>
                  <a:noFill/>
                </a:ln>
                <a:solidFill>
                  <a:srgbClr val="007C92"/>
                </a:solidFill>
                <a:effectLst/>
                <a:uLnTx/>
                <a:uFillTx/>
                <a:latin typeface="Calibri" pitchFamily="34" charset="0"/>
              </a:rPr>
              <a:t>Service des</a:t>
            </a:r>
            <a:r>
              <a:rPr kumimoji="0" lang="fr" i="0" u="none" strike="noStrike" kern="0" cap="none" spc="0" normalizeH="0" noProof="0" dirty="0">
                <a:ln>
                  <a:noFill/>
                </a:ln>
                <a:solidFill>
                  <a:srgbClr val="007C92"/>
                </a:solidFill>
                <a:effectLst/>
                <a:uLnTx/>
                <a:uFillTx/>
                <a:latin typeface="Calibri" pitchFamily="34" charset="0"/>
              </a:rPr>
              <a:t> soins de santé - Relations internationales</a:t>
            </a:r>
          </a:p>
          <a:p>
            <a:pPr marL="0" marR="0" lvl="0" indent="0" algn="r" defTabSz="914400" rtl="0" eaLnBrk="1" fontAlgn="base" latinLnBrk="0" hangingPunct="1">
              <a:lnSpc>
                <a:spcPct val="100000"/>
              </a:lnSpc>
              <a:spcBef>
                <a:spcPct val="20000"/>
              </a:spcBef>
              <a:spcAft>
                <a:spcPct val="0"/>
              </a:spcAft>
              <a:buClrTx/>
              <a:buSzTx/>
              <a:buFontTx/>
              <a:buNone/>
              <a:tabLst/>
              <a:defRPr/>
            </a:pPr>
            <a:r>
              <a:rPr lang="fr" kern="0" dirty="0">
                <a:solidFill>
                  <a:srgbClr val="007C92"/>
                </a:solidFill>
                <a:latin typeface="Calibri" pitchFamily="34" charset="0"/>
              </a:rPr>
              <a:t>Workshop CBO, 1</a:t>
            </a:r>
            <a:r>
              <a:rPr lang="fr" kern="0" baseline="30000" dirty="0">
                <a:solidFill>
                  <a:srgbClr val="007C92"/>
                </a:solidFill>
                <a:latin typeface="Calibri" pitchFamily="34" charset="0"/>
              </a:rPr>
              <a:t>er</a:t>
            </a:r>
            <a:r>
              <a:rPr lang="fr" kern="0" dirty="0">
                <a:solidFill>
                  <a:srgbClr val="007C92"/>
                </a:solidFill>
                <a:latin typeface="Calibri" pitchFamily="34" charset="0"/>
              </a:rPr>
              <a:t> Octobre 2018</a:t>
            </a:r>
            <a:endParaRPr kumimoji="0" lang="nl-BE" sz="2000" i="0" u="none" strike="noStrike" kern="0" cap="none" spc="0" normalizeH="0" baseline="0" noProof="0" dirty="0">
              <a:ln>
                <a:noFill/>
              </a:ln>
              <a:solidFill>
                <a:srgbClr val="007C92"/>
              </a:solidFill>
              <a:effectLst/>
              <a:uLnTx/>
              <a:uFillTx/>
              <a:latin typeface="Calibri" pitchFamily="34" charset="0"/>
            </a:endParaRPr>
          </a:p>
        </p:txBody>
      </p:sp>
    </p:spTree>
    <p:extLst>
      <p:ext uri="{BB962C8B-B14F-4D97-AF65-F5344CB8AC3E}">
        <p14:creationId xmlns:p14="http://schemas.microsoft.com/office/powerpoint/2010/main" val="122115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0" y="228600"/>
            <a:ext cx="7620000" cy="1143000"/>
          </a:xfrm>
        </p:spPr>
        <p:txBody>
          <a:bodyPr/>
          <a:lstStyle/>
          <a:p>
            <a:endParaRPr lang="fr" i="1" dirty="0">
              <a:solidFill>
                <a:schemeClr val="tx1"/>
              </a:solidFill>
            </a:endParaRPr>
          </a:p>
        </p:txBody>
      </p:sp>
      <p:sp>
        <p:nvSpPr>
          <p:cNvPr id="23555" name="Rectangle 3"/>
          <p:cNvSpPr>
            <a:spLocks noGrp="1" noChangeArrowheads="1"/>
          </p:cNvSpPr>
          <p:nvPr>
            <p:ph type="body" idx="1"/>
          </p:nvPr>
        </p:nvSpPr>
        <p:spPr>
          <a:xfrm>
            <a:off x="762000" y="1524000"/>
            <a:ext cx="7913688" cy="4713312"/>
          </a:xfrm>
        </p:spPr>
        <p:txBody>
          <a:bodyPr/>
          <a:lstStyle/>
          <a:p>
            <a:pPr lvl="1" algn="ctr">
              <a:buFontTx/>
              <a:buNone/>
            </a:pPr>
            <a:r>
              <a:rPr lang="fr" i="1" dirty="0">
                <a:latin typeface="Calibri" pitchFamily="34" charset="0"/>
              </a:rPr>
              <a:t>Le système de soins de santé en Belgique est principalement organisé sur deux niveaux :</a:t>
            </a:r>
          </a:p>
          <a:p>
            <a:pPr marL="266700" lvl="1" indent="-266700">
              <a:buSzPct val="75000"/>
              <a:buFont typeface="Wingdings" pitchFamily="2" charset="2"/>
              <a:buChar char="ü"/>
            </a:pPr>
            <a:r>
              <a:rPr lang="fr" dirty="0">
                <a:latin typeface="Calibri" pitchFamily="34" charset="0"/>
              </a:rPr>
              <a:t>le niveau fédéral</a:t>
            </a:r>
          </a:p>
          <a:p>
            <a:pPr marL="895350" lvl="2" indent="-352425">
              <a:buSzPct val="75000"/>
              <a:buFont typeface="Wingdings" pitchFamily="2" charset="2"/>
              <a:buChar char="Ø"/>
            </a:pPr>
            <a:r>
              <a:rPr lang="fr" dirty="0">
                <a:latin typeface="Calibri" pitchFamily="34" charset="0"/>
              </a:rPr>
              <a:t>assurance obligatoire soins de santé, financement des hôpitaux, enregistrement des produits pharmaceutiques et contrôle de leur prix, détermination de l’accréditation des soins (p. ex. hôpitaux)…</a:t>
            </a:r>
          </a:p>
          <a:p>
            <a:pPr marL="266700" lvl="1" indent="-266700">
              <a:buSzPct val="75000"/>
              <a:buFont typeface="Wingdings" pitchFamily="2" charset="2"/>
              <a:buChar char="ü"/>
            </a:pPr>
            <a:r>
              <a:rPr lang="fr" dirty="0">
                <a:latin typeface="Calibri" pitchFamily="34" charset="0"/>
              </a:rPr>
              <a:t>le niveau des entités fédérées</a:t>
            </a:r>
          </a:p>
          <a:p>
            <a:pPr marL="895350" lvl="2" indent="-352425">
              <a:buSzPct val="75000"/>
              <a:buFont typeface="Wingdings" pitchFamily="2" charset="2"/>
              <a:buChar char="Ø"/>
            </a:pPr>
            <a:r>
              <a:rPr lang="fr" dirty="0">
                <a:latin typeface="Calibri" pitchFamily="34" charset="0"/>
              </a:rPr>
              <a:t>promotion et prévention de la santé, soins aux personnes âgées, financement des hôpitaux, coordination et collaboration soins de santé primaires et soins palliatifs, mise en œuvre de normes d'accréditation et détermination de critères d’accréditation supplémentaires…</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10</a:t>
            </a:fld>
            <a:endParaRPr lang="fr" sz="800" dirty="0"/>
          </a:p>
        </p:txBody>
      </p:sp>
    </p:spTree>
    <p:extLst>
      <p:ext uri="{BB962C8B-B14F-4D97-AF65-F5344CB8AC3E}">
        <p14:creationId xmlns:p14="http://schemas.microsoft.com/office/powerpoint/2010/main" val="821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5"/>
                                        </p:tgtEl>
                                        <p:attrNameLst>
                                          <p:attrName>style.visibility</p:attrName>
                                        </p:attrNameLst>
                                      </p:cBhvr>
                                      <p:to>
                                        <p:strVal val="visible"/>
                                      </p:to>
                                    </p:set>
                                    <p:animEffect transition="in" filter="fade">
                                      <p:cBhvr>
                                        <p:cTn id="10" dur="2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Acteurs au niveau fédéral belge </a:t>
            </a:r>
          </a:p>
        </p:txBody>
      </p:sp>
      <p:sp>
        <p:nvSpPr>
          <p:cNvPr id="94211" name="Rectangle 3"/>
          <p:cNvSpPr>
            <a:spLocks noGrp="1" noChangeArrowheads="1"/>
          </p:cNvSpPr>
          <p:nvPr>
            <p:ph type="body" idx="1"/>
          </p:nvPr>
        </p:nvSpPr>
        <p:spPr/>
        <p:txBody>
          <a:bodyPr/>
          <a:lstStyle/>
          <a:p>
            <a:pPr lvl="1" algn="ctr">
              <a:buFontTx/>
              <a:buNone/>
            </a:pPr>
            <a:endParaRPr lang="fr" sz="2400" dirty="0"/>
          </a:p>
          <a:p>
            <a:pPr lvl="1" algn="ctr">
              <a:buFontTx/>
              <a:buNone/>
            </a:pPr>
            <a:endParaRPr lang="fr" sz="900" dirty="0"/>
          </a:p>
          <a:p>
            <a:pPr marL="266700" lvl="1" indent="-266700">
              <a:buSzPct val="75000"/>
              <a:buFont typeface="Wingdings" pitchFamily="2" charset="2"/>
              <a:buChar char="ü"/>
              <a:tabLst>
                <a:tab pos="447675" algn="l"/>
              </a:tabLst>
            </a:pPr>
            <a:r>
              <a:rPr lang="fr" dirty="0">
                <a:latin typeface="Calibri" pitchFamily="34" charset="0"/>
              </a:rPr>
              <a:t>SPF Santé publique, Sécurité de la chaîne alimentaire et Environnement </a:t>
            </a:r>
          </a:p>
          <a:p>
            <a:pPr marL="266700" lvl="1" indent="-266700">
              <a:buSzPct val="75000"/>
              <a:buFont typeface="Wingdings" pitchFamily="2" charset="2"/>
              <a:buChar char="ü"/>
            </a:pPr>
            <a:r>
              <a:rPr lang="fr" dirty="0">
                <a:latin typeface="Calibri" pitchFamily="34" charset="0"/>
              </a:rPr>
              <a:t>SPF Sécurité sociale</a:t>
            </a:r>
          </a:p>
          <a:p>
            <a:pPr marL="266700" lvl="1" indent="-266700">
              <a:buSzPct val="75000"/>
              <a:buFont typeface="Wingdings" pitchFamily="2" charset="2"/>
              <a:buChar char="ü"/>
            </a:pPr>
            <a:r>
              <a:rPr lang="fr" dirty="0">
                <a:latin typeface="Calibri" pitchFamily="34" charset="0"/>
              </a:rPr>
              <a:t>INAMI</a:t>
            </a:r>
          </a:p>
          <a:p>
            <a:pPr marL="266700" lvl="1" indent="-266700">
              <a:buSzPct val="75000"/>
              <a:buFont typeface="Wingdings" pitchFamily="2" charset="2"/>
              <a:buChar char="ü"/>
            </a:pPr>
            <a:r>
              <a:rPr lang="fr" dirty="0">
                <a:latin typeface="Calibri" pitchFamily="34" charset="0"/>
              </a:rPr>
              <a:t>KCE (Centre Fédéral d'Expertise des Soins de Santé)</a:t>
            </a:r>
          </a:p>
          <a:p>
            <a:pPr marL="266700" lvl="1" indent="-266700">
              <a:buSzPct val="75000"/>
              <a:buFont typeface="Wingdings" pitchFamily="2" charset="2"/>
              <a:buChar char="ü"/>
            </a:pPr>
            <a:r>
              <a:rPr lang="fr" dirty="0">
                <a:latin typeface="Calibri" pitchFamily="34" charset="0"/>
              </a:rPr>
              <a:t>Caisses de maladie (« </a:t>
            </a:r>
            <a:r>
              <a:rPr lang="fr" i="1" dirty="0">
                <a:latin typeface="Calibri" pitchFamily="34" charset="0"/>
              </a:rPr>
              <a:t>mutualités</a:t>
            </a:r>
            <a:r>
              <a:rPr lang="fr" dirty="0">
                <a:latin typeface="Calibri" pitchFamily="34" charset="0"/>
              </a:rPr>
              <a:t> »)</a:t>
            </a:r>
          </a:p>
          <a:p>
            <a:pPr marL="266700" lvl="1" indent="-266700">
              <a:buSzPct val="75000"/>
              <a:buFont typeface="Wingdings" pitchFamily="2" charset="2"/>
              <a:buChar char="ü"/>
            </a:pPr>
            <a:r>
              <a:rPr lang="fr" dirty="0">
                <a:latin typeface="Calibri" pitchFamily="34" charset="0"/>
              </a:rPr>
              <a:t>Dispensateurs de soins</a:t>
            </a:r>
          </a:p>
          <a:p>
            <a:pPr marL="266700" lvl="1" indent="-266700">
              <a:buSzPct val="75000"/>
              <a:buFont typeface="Wingdings" pitchFamily="2" charset="2"/>
              <a:buChar char="ü"/>
            </a:pPr>
            <a:r>
              <a:rPr lang="fr" dirty="0">
                <a:latin typeface="Calibri" pitchFamily="34" charset="0"/>
              </a:rPr>
              <a:t>Assurés/patients</a:t>
            </a:r>
          </a:p>
          <a:p>
            <a:pPr lvl="1">
              <a:buNone/>
            </a:pPr>
            <a:endParaRPr lang="fr" dirty="0">
              <a:latin typeface="Calibri" pitchFamily="34" charset="0"/>
            </a:endParaRPr>
          </a:p>
          <a:p>
            <a:pPr>
              <a:lnSpc>
                <a:spcPct val="130000"/>
              </a:lnSpc>
              <a:buFont typeface="Wingdings" pitchFamily="2" charset="2"/>
              <a:buNone/>
            </a:pPr>
            <a:endParaRPr lang="fr" sz="1000" dirty="0"/>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11</a:t>
            </a:fld>
            <a:endParaRPr lang="fr" sz="800" dirty="0"/>
          </a:p>
        </p:txBody>
      </p:sp>
    </p:spTree>
    <p:extLst>
      <p:ext uri="{BB962C8B-B14F-4D97-AF65-F5344CB8AC3E}">
        <p14:creationId xmlns:p14="http://schemas.microsoft.com/office/powerpoint/2010/main" val="176543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Organisation administrative - Réglementation</a:t>
            </a:r>
            <a:endParaRPr lang="fr" i="1" dirty="0"/>
          </a:p>
        </p:txBody>
      </p:sp>
      <p:sp>
        <p:nvSpPr>
          <p:cNvPr id="8195" name="Rectangle 3"/>
          <p:cNvSpPr>
            <a:spLocks noGrp="1" noChangeArrowheads="1"/>
          </p:cNvSpPr>
          <p:nvPr>
            <p:ph type="body" idx="1"/>
          </p:nvPr>
        </p:nvSpPr>
        <p:spPr>
          <a:xfrm>
            <a:off x="714348" y="1524000"/>
            <a:ext cx="8124852" cy="4572000"/>
          </a:xfrm>
        </p:spPr>
        <p:txBody>
          <a:bodyPr/>
          <a:lstStyle/>
          <a:p>
            <a:pPr marL="266700" lvl="1" indent="-266700">
              <a:buSzPct val="75000"/>
              <a:buFont typeface="Wingdings" pitchFamily="2" charset="2"/>
              <a:buChar char="ü"/>
            </a:pPr>
            <a:r>
              <a:rPr lang="fr" dirty="0"/>
              <a:t> </a:t>
            </a:r>
            <a:r>
              <a:rPr lang="fr" dirty="0">
                <a:latin typeface="Calibri" pitchFamily="34" charset="0"/>
              </a:rPr>
              <a:t>INAMI :</a:t>
            </a:r>
          </a:p>
          <a:p>
            <a:pPr marL="809625" lvl="2" indent="-266700">
              <a:buSzPct val="75000"/>
            </a:pPr>
            <a:r>
              <a:rPr lang="fr" dirty="0">
                <a:latin typeface="Calibri" pitchFamily="34" charset="0"/>
              </a:rPr>
              <a:t>depuis 1963</a:t>
            </a:r>
          </a:p>
          <a:p>
            <a:pPr marL="809625" lvl="2" indent="-266700">
              <a:buSzPct val="75000"/>
            </a:pPr>
            <a:r>
              <a:rPr lang="fr" dirty="0">
                <a:latin typeface="Calibri" pitchFamily="34" charset="0"/>
                <a:cs typeface="Calibri" pitchFamily="34" charset="0"/>
              </a:rPr>
              <a:t>institut fédéral revêtu d'une personnalité légale qui dépend du Ministre des Affaires sociales</a:t>
            </a:r>
            <a:endParaRPr lang="fr" dirty="0">
              <a:latin typeface="Calibri" pitchFamily="34" charset="0"/>
            </a:endParaRPr>
          </a:p>
          <a:p>
            <a:pPr marL="809625" lvl="2" indent="-266700">
              <a:buSzPct val="75000"/>
            </a:pPr>
            <a:r>
              <a:rPr lang="fr" dirty="0">
                <a:latin typeface="Calibri" pitchFamily="34" charset="0"/>
              </a:rPr>
              <a:t>organisation générale et gestion (financière) de l'assurance soins de santé, ainsi que mise en œuvre et contrôle des réglementations </a:t>
            </a:r>
            <a:r>
              <a:rPr lang="fr" dirty="0">
                <a:latin typeface="Calibri" pitchFamily="34" charset="0"/>
                <a:cs typeface="Calibri" pitchFamily="34" charset="0"/>
              </a:rPr>
              <a:t>(prestations en nature et en espèces)</a:t>
            </a:r>
            <a:endParaRPr lang="fr" dirty="0">
              <a:latin typeface="Calibri" pitchFamily="34" charset="0"/>
            </a:endParaRPr>
          </a:p>
          <a:p>
            <a:pPr marL="809625" lvl="2" indent="-266700">
              <a:buSzPct val="75000"/>
            </a:pPr>
            <a:r>
              <a:rPr lang="fr" dirty="0">
                <a:latin typeface="Calibri" pitchFamily="34" charset="0"/>
              </a:rPr>
              <a:t>fournit un soutien durant le processus de consultation</a:t>
            </a:r>
          </a:p>
          <a:p>
            <a:pPr marL="809625" lvl="2" indent="-266700">
              <a:buSzPct val="75000"/>
            </a:pPr>
            <a:r>
              <a:rPr lang="fr" dirty="0">
                <a:latin typeface="Calibri" pitchFamily="34" charset="0"/>
                <a:cs typeface="Calibri" pitchFamily="34" charset="0"/>
              </a:rPr>
              <a:t>budget 2018 : 25,4 milliards d'euros </a:t>
            </a:r>
            <a:r>
              <a:rPr lang="fr" sz="1600" dirty="0">
                <a:latin typeface="Calibri" pitchFamily="34" charset="0"/>
                <a:cs typeface="Calibri" pitchFamily="34" charset="0"/>
              </a:rPr>
              <a:t>(prestations en nature)</a:t>
            </a:r>
          </a:p>
          <a:p>
            <a:pPr marL="809625" lvl="2" indent="-266700">
              <a:buSzPct val="75000"/>
            </a:pPr>
            <a:r>
              <a:rPr lang="fr" dirty="0">
                <a:latin typeface="Calibri" pitchFamily="34" charset="0"/>
                <a:cs typeface="Calibri" pitchFamily="34" charset="0"/>
              </a:rPr>
              <a:t>budget d'administration 2017 : 111 mio d'euros</a:t>
            </a:r>
          </a:p>
          <a:p>
            <a:pPr marL="809625" lvl="2" indent="-266700">
              <a:buSzPct val="75000"/>
            </a:pPr>
            <a:r>
              <a:rPr lang="fr" dirty="0">
                <a:latin typeface="Calibri" pitchFamily="34" charset="0"/>
                <a:cs typeface="Calibri" pitchFamily="34" charset="0"/>
              </a:rPr>
              <a:t>environ 1.156 (2017)</a:t>
            </a:r>
          </a:p>
          <a:p>
            <a:pPr marL="809625" lvl="2" indent="-266700">
              <a:buSzPct val="75000"/>
            </a:pPr>
            <a:endParaRPr lang="fr" sz="1000" kern="1200" dirty="0">
              <a:latin typeface="Calibri" pitchFamily="34" charset="0"/>
              <a:ea typeface="+mn-ea"/>
              <a:cs typeface="Calibri" pitchFamily="34" charset="0"/>
            </a:endParaRPr>
          </a:p>
          <a:p>
            <a:pPr lvl="2">
              <a:buFontTx/>
              <a:buNone/>
            </a:pPr>
            <a:endParaRPr lang="fr"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12</a:t>
            </a:fld>
            <a:endParaRPr lang="fr" sz="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5373216"/>
            <a:ext cx="2160240" cy="146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36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5"/>
                                        </p:tgtEl>
                                        <p:attrNameLst>
                                          <p:attrName>style.visibility</p:attrName>
                                        </p:attrNameLst>
                                      </p:cBhvr>
                                      <p:to>
                                        <p:strVal val="visible"/>
                                      </p:to>
                                    </p:set>
                                    <p:animEffect transition="in" filter="fade">
                                      <p:cBhvr>
                                        <p:cTn id="10"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p:txBody>
          <a:bodyPr/>
          <a:lstStyle/>
          <a:p>
            <a:pPr lvl="1">
              <a:buFontTx/>
              <a:buNone/>
            </a:pPr>
            <a:endParaRPr lang="fr" sz="3000" dirty="0"/>
          </a:p>
          <a:p>
            <a:pPr marL="266700" lvl="1" indent="-266700">
              <a:buSzPct val="75000"/>
              <a:buFont typeface="Wingdings" pitchFamily="2" charset="2"/>
              <a:buChar char="ü"/>
            </a:pPr>
            <a:r>
              <a:rPr lang="fr" dirty="0"/>
              <a:t> </a:t>
            </a:r>
            <a:r>
              <a:rPr lang="fr" dirty="0">
                <a:latin typeface="Calibri" panose="020F0502020204030204" pitchFamily="34" charset="0"/>
              </a:rPr>
              <a:t>Caisses de maladie (« </a:t>
            </a:r>
            <a:r>
              <a:rPr lang="fr" i="1" dirty="0">
                <a:latin typeface="Calibri" panose="020F0502020204030204" pitchFamily="34" charset="0"/>
              </a:rPr>
              <a:t>mutualités</a:t>
            </a:r>
            <a:r>
              <a:rPr lang="fr" dirty="0">
                <a:latin typeface="Calibri" panose="020F0502020204030204" pitchFamily="34" charset="0"/>
              </a:rPr>
              <a:t> »)</a:t>
            </a:r>
          </a:p>
          <a:p>
            <a:pPr marL="809625" lvl="2" indent="-266700">
              <a:buSzPct val="75000"/>
            </a:pPr>
            <a:r>
              <a:rPr lang="fr" dirty="0">
                <a:latin typeface="Calibri" pitchFamily="34" charset="0"/>
              </a:rPr>
              <a:t>remboursement à tous les assurés</a:t>
            </a:r>
          </a:p>
          <a:p>
            <a:pPr marL="809625" lvl="2" indent="-266700">
              <a:buSzPct val="75000"/>
            </a:pPr>
            <a:r>
              <a:rPr lang="fr" dirty="0">
                <a:latin typeface="Calibri" pitchFamily="34" charset="0"/>
              </a:rPr>
              <a:t>négociation des prix et honoraires (collectivement)</a:t>
            </a:r>
          </a:p>
          <a:p>
            <a:pPr marL="809625" lvl="2" indent="-266700">
              <a:buSzPct val="75000"/>
            </a:pPr>
            <a:r>
              <a:rPr lang="fr" dirty="0">
                <a:latin typeface="Calibri" pitchFamily="34" charset="0"/>
              </a:rPr>
              <a:t>information</a:t>
            </a:r>
          </a:p>
          <a:p>
            <a:pPr marL="809625" lvl="2" indent="-266700">
              <a:buSzPct val="75000"/>
            </a:pPr>
            <a:r>
              <a:rPr lang="fr" dirty="0">
                <a:latin typeface="Calibri" pitchFamily="34" charset="0"/>
              </a:rPr>
              <a:t>privé sans profit</a:t>
            </a:r>
          </a:p>
          <a:p>
            <a:pPr marL="809625" lvl="2" indent="-266700">
              <a:buSzPct val="75000"/>
            </a:pPr>
            <a:r>
              <a:rPr lang="fr" dirty="0">
                <a:latin typeface="Calibri" pitchFamily="34" charset="0"/>
                <a:hlinkClick r:id="rId2"/>
              </a:rPr>
              <a:t>liste des mutualités </a:t>
            </a:r>
            <a:endParaRPr lang="fr" dirty="0">
              <a:latin typeface="Calibri" pitchFamily="34" charset="0"/>
            </a:endParaRPr>
          </a:p>
          <a:p>
            <a:pPr marL="809625" lvl="2" indent="-266700">
              <a:buSzPct val="75000"/>
            </a:pPr>
            <a:r>
              <a:rPr lang="fr" b="1" dirty="0">
                <a:latin typeface="Calibri" pitchFamily="34" charset="0"/>
              </a:rPr>
              <a:t>assurance maladie </a:t>
            </a:r>
            <a:r>
              <a:rPr lang="fr" b="1" i="1" dirty="0">
                <a:latin typeface="Calibri" pitchFamily="34" charset="0"/>
              </a:rPr>
              <a:t>obligatoire</a:t>
            </a:r>
            <a:r>
              <a:rPr lang="fr" b="1" dirty="0">
                <a:latin typeface="Calibri" pitchFamily="34" charset="0"/>
              </a:rPr>
              <a:t> </a:t>
            </a:r>
            <a:br>
              <a:rPr lang="en-GB" b="1" dirty="0">
                <a:latin typeface="Calibri" pitchFamily="34" charset="0"/>
              </a:rPr>
            </a:br>
            <a:r>
              <a:rPr lang="fr" b="1" dirty="0">
                <a:latin typeface="Calibri" pitchFamily="34" charset="0"/>
              </a:rPr>
              <a:t>		vs. assurance maladie </a:t>
            </a:r>
            <a:r>
              <a:rPr lang="fr" b="1" i="1" dirty="0">
                <a:latin typeface="Calibri" pitchFamily="34" charset="0"/>
              </a:rPr>
              <a:t>complémentaire</a:t>
            </a:r>
            <a:endParaRPr lang="fr" b="1" dirty="0">
              <a:latin typeface="Calibri" pitchFamily="34" charset="0"/>
            </a:endParaRPr>
          </a:p>
          <a:p>
            <a:pPr marL="809625" lvl="2" indent="-266700">
              <a:buSzPct val="75000"/>
            </a:pPr>
            <a:endParaRPr lang="fr" dirty="0">
              <a:latin typeface="Calibri" pitchFamily="34" charset="0"/>
            </a:endParaRPr>
          </a:p>
        </p:txBody>
      </p:sp>
      <p:sp>
        <p:nvSpPr>
          <p:cNvPr id="113667" name="Rectangle 3"/>
          <p:cNvSpPr>
            <a:spLocks noGrp="1" noChangeArrowheads="1"/>
          </p:cNvSpPr>
          <p:nvPr>
            <p:ph type="title"/>
          </p:nvPr>
        </p:nvSpPr>
        <p:spPr>
          <a:xfrm>
            <a:off x="1371600" y="0"/>
            <a:ext cx="7772400" cy="1143000"/>
          </a:xfrm>
          <a:noFill/>
          <a:ln/>
        </p:spPr>
        <p:txBody>
          <a:bodyPr/>
          <a:lstStyle/>
          <a:p>
            <a:r>
              <a:rPr lang="fr" i="1" dirty="0">
                <a:latin typeface="Calibri" pitchFamily="34" charset="0"/>
              </a:rPr>
              <a:t>Organisation administrative – Exécution</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13</a:t>
            </a:fld>
            <a:endParaRPr lang="fr" sz="800" dirty="0"/>
          </a:p>
        </p:txBody>
      </p:sp>
    </p:spTree>
    <p:extLst>
      <p:ext uri="{BB962C8B-B14F-4D97-AF65-F5344CB8AC3E}">
        <p14:creationId xmlns:p14="http://schemas.microsoft.com/office/powerpoint/2010/main" val="1484282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p:txBody>
          <a:bodyPr/>
          <a:lstStyle/>
          <a:p>
            <a:pPr lvl="1">
              <a:buFont typeface="Wingdings" pitchFamily="2" charset="2"/>
              <a:buChar char="ü"/>
            </a:pPr>
            <a:endParaRPr lang="fr" dirty="0"/>
          </a:p>
          <a:p>
            <a:pPr marL="266700" lvl="1" indent="-266700">
              <a:buSzPct val="75000"/>
              <a:buFont typeface="Wingdings" pitchFamily="2" charset="2"/>
              <a:buChar char="ü"/>
            </a:pPr>
            <a:r>
              <a:rPr lang="fr" dirty="0">
                <a:latin typeface="Calibri" panose="020F0502020204030204" pitchFamily="34" charset="0"/>
              </a:rPr>
              <a:t>Caisses de maladie (« </a:t>
            </a:r>
            <a:r>
              <a:rPr lang="fr" i="1" dirty="0">
                <a:latin typeface="Calibri" panose="020F0502020204030204" pitchFamily="34" charset="0"/>
              </a:rPr>
              <a:t>mutualités</a:t>
            </a:r>
            <a:r>
              <a:rPr lang="fr" dirty="0">
                <a:latin typeface="Calibri" panose="020F0502020204030204" pitchFamily="34" charset="0"/>
              </a:rPr>
              <a:t> »)</a:t>
            </a:r>
          </a:p>
          <a:p>
            <a:pPr marL="285750" lvl="1">
              <a:buSzPct val="75000"/>
              <a:buFont typeface="Wingdings" pitchFamily="2" charset="2"/>
              <a:buChar char="ü"/>
            </a:pPr>
            <a:r>
              <a:rPr lang="fr" dirty="0">
                <a:latin typeface="Calibri" panose="020F0502020204030204" pitchFamily="34" charset="0"/>
              </a:rPr>
              <a:t>INAMI</a:t>
            </a:r>
          </a:p>
          <a:p>
            <a:pPr marL="809625" lvl="2" indent="-285750">
              <a:buSzPct val="75000"/>
            </a:pPr>
            <a:r>
              <a:rPr lang="fr" dirty="0">
                <a:latin typeface="Calibri" pitchFamily="34" charset="0"/>
              </a:rPr>
              <a:t>Contrôle administratif</a:t>
            </a:r>
          </a:p>
          <a:p>
            <a:pPr marL="809625" lvl="2" indent="-285750">
              <a:buSzPct val="75000"/>
            </a:pPr>
            <a:r>
              <a:rPr lang="fr" dirty="0">
                <a:latin typeface="Calibri" pitchFamily="34" charset="0"/>
              </a:rPr>
              <a:t>Évaluation et contrôle médicaux (réalité/conformité et surconsommation)</a:t>
            </a:r>
          </a:p>
          <a:p>
            <a:pPr marL="285750" lvl="1">
              <a:buSzPct val="75000"/>
              <a:buFont typeface="Wingdings" pitchFamily="2" charset="2"/>
              <a:buChar char="ü"/>
            </a:pPr>
            <a:r>
              <a:rPr lang="fr" dirty="0">
                <a:latin typeface="Calibri" pitchFamily="34" charset="0"/>
              </a:rPr>
              <a:t>Institution de contrôle des mutualités</a:t>
            </a:r>
          </a:p>
        </p:txBody>
      </p:sp>
      <p:sp>
        <p:nvSpPr>
          <p:cNvPr id="114691" name="Rectangle 3"/>
          <p:cNvSpPr>
            <a:spLocks noGrp="1" noChangeArrowheads="1"/>
          </p:cNvSpPr>
          <p:nvPr>
            <p:ph type="title"/>
          </p:nvPr>
        </p:nvSpPr>
        <p:spPr>
          <a:xfrm>
            <a:off x="1400928" y="0"/>
            <a:ext cx="7772400" cy="1143000"/>
          </a:xfrm>
          <a:noFill/>
          <a:ln/>
        </p:spPr>
        <p:txBody>
          <a:bodyPr/>
          <a:lstStyle/>
          <a:p>
            <a:r>
              <a:rPr lang="fr" i="1" dirty="0">
                <a:latin typeface="Calibri" pitchFamily="34" charset="0"/>
              </a:rPr>
              <a:t>Organisation administrative – Contrôle</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14</a:t>
            </a:fld>
            <a:endParaRPr lang="fr" sz="800" dirty="0"/>
          </a:p>
        </p:txBody>
      </p:sp>
    </p:spTree>
    <p:extLst>
      <p:ext uri="{BB962C8B-B14F-4D97-AF65-F5344CB8AC3E}">
        <p14:creationId xmlns:p14="http://schemas.microsoft.com/office/powerpoint/2010/main" val="49870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nl-BE"/>
          </a:p>
        </p:txBody>
      </p:sp>
      <p:sp>
        <p:nvSpPr>
          <p:cNvPr id="116739" name="Rectangle 3"/>
          <p:cNvSpPr>
            <a:spLocks noGrp="1" noChangeArrowheads="1"/>
          </p:cNvSpPr>
          <p:nvPr>
            <p:ph type="body" idx="1"/>
          </p:nvPr>
        </p:nvSpPr>
        <p:spPr/>
        <p:txBody>
          <a:bodyPr/>
          <a:lstStyle/>
          <a:p>
            <a:pPr algn="ctr">
              <a:buFontTx/>
              <a:buNone/>
            </a:pPr>
            <a:endParaRPr lang="fr" sz="3200" b="1" i="1" dirty="0"/>
          </a:p>
          <a:p>
            <a:pPr algn="ctr">
              <a:buFontTx/>
              <a:buNone/>
            </a:pPr>
            <a:r>
              <a:rPr lang="fr" sz="3600" b="1" i="1" dirty="0">
                <a:latin typeface="Calibri" pitchFamily="34" charset="0"/>
              </a:rPr>
              <a:t>III.  </a:t>
            </a:r>
          </a:p>
          <a:p>
            <a:pPr algn="ctr">
              <a:buFontTx/>
              <a:buNone/>
            </a:pPr>
            <a:r>
              <a:rPr lang="fr" sz="3600" b="1" i="1" dirty="0">
                <a:latin typeface="Calibri" pitchFamily="34" charset="0"/>
              </a:rPr>
              <a:t>Finances &amp; dépenses en matière de soins de santé</a:t>
            </a:r>
            <a:endParaRPr lang="nl-BE" sz="3600" b="1" i="1"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15</a:t>
            </a:fld>
            <a:endParaRPr lang="fr" sz="800" dirty="0"/>
          </a:p>
        </p:txBody>
      </p:sp>
    </p:spTree>
    <p:extLst>
      <p:ext uri="{BB962C8B-B14F-4D97-AF65-F5344CB8AC3E}">
        <p14:creationId xmlns:p14="http://schemas.microsoft.com/office/powerpoint/2010/main" val="2217825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401369" y="0"/>
            <a:ext cx="7772400" cy="1143000"/>
          </a:xfrm>
        </p:spPr>
        <p:txBody>
          <a:bodyPr/>
          <a:lstStyle/>
          <a:p>
            <a:r>
              <a:rPr lang="fr" i="1" dirty="0">
                <a:latin typeface="Calibri" pitchFamily="34" charset="0"/>
              </a:rPr>
              <a:t>Financement des soins de santé</a:t>
            </a:r>
          </a:p>
        </p:txBody>
      </p:sp>
      <p:sp>
        <p:nvSpPr>
          <p:cNvPr id="117763" name="Rectangle 3"/>
          <p:cNvSpPr>
            <a:spLocks noGrp="1" noChangeArrowheads="1"/>
          </p:cNvSpPr>
          <p:nvPr>
            <p:ph type="body" idx="1"/>
          </p:nvPr>
        </p:nvSpPr>
        <p:spPr>
          <a:xfrm>
            <a:off x="685800" y="1916113"/>
            <a:ext cx="8134350" cy="4179887"/>
          </a:xfrm>
        </p:spPr>
        <p:txBody>
          <a:bodyPr/>
          <a:lstStyle/>
          <a:p>
            <a:pPr marL="266700" indent="-266700">
              <a:lnSpc>
                <a:spcPct val="90000"/>
              </a:lnSpc>
              <a:buSzPct val="75000"/>
              <a:buFont typeface="Wingdings" pitchFamily="2" charset="2"/>
              <a:buChar char="ü"/>
            </a:pPr>
            <a:endParaRPr lang="fr" sz="2400" dirty="0">
              <a:latin typeface="Calibri" pitchFamily="34" charset="0"/>
            </a:endParaRPr>
          </a:p>
          <a:p>
            <a:pPr marL="266700" indent="-266700">
              <a:lnSpc>
                <a:spcPct val="90000"/>
              </a:lnSpc>
              <a:buSzPct val="75000"/>
              <a:buFont typeface="Wingdings" pitchFamily="2" charset="2"/>
              <a:buChar char="ü"/>
            </a:pPr>
            <a:r>
              <a:rPr lang="fr" sz="2400" dirty="0">
                <a:latin typeface="Calibri" pitchFamily="34" charset="0"/>
              </a:rPr>
              <a:t>cotisations de sécurité sociale (ONSS)</a:t>
            </a:r>
          </a:p>
          <a:p>
            <a:pPr marL="266700" indent="-266700">
              <a:lnSpc>
                <a:spcPct val="90000"/>
              </a:lnSpc>
              <a:buSzPct val="75000"/>
              <a:buFont typeface="Wingdings" pitchFamily="2" charset="2"/>
              <a:buChar char="ü"/>
            </a:pPr>
            <a:r>
              <a:rPr lang="fr" sz="2400" dirty="0">
                <a:latin typeface="Calibri" pitchFamily="34" charset="0"/>
              </a:rPr>
              <a:t>subventions et taxes du gouvernement (TVA)</a:t>
            </a:r>
          </a:p>
          <a:p>
            <a:pPr marL="266700" indent="-266700">
              <a:lnSpc>
                <a:spcPct val="90000"/>
              </a:lnSpc>
              <a:buSzPct val="75000"/>
              <a:buFont typeface="Wingdings" pitchFamily="2" charset="2"/>
              <a:buChar char="ü"/>
            </a:pPr>
            <a:r>
              <a:rPr lang="fr" sz="2400" dirty="0">
                <a:latin typeface="Calibri" pitchFamily="34" charset="0"/>
              </a:rPr>
              <a:t>sources de financement externes comme</a:t>
            </a:r>
          </a:p>
          <a:p>
            <a:pPr marL="895350" lvl="2" indent="-352425">
              <a:lnSpc>
                <a:spcPct val="90000"/>
              </a:lnSpc>
              <a:buSzPct val="75000"/>
            </a:pPr>
            <a:r>
              <a:rPr lang="fr" dirty="0">
                <a:latin typeface="Calibri" pitchFamily="34" charset="0"/>
              </a:rPr>
              <a:t>les compagnies d'assurance</a:t>
            </a:r>
          </a:p>
          <a:p>
            <a:pPr marL="895350" lvl="2" indent="-352425">
              <a:lnSpc>
                <a:spcPct val="90000"/>
              </a:lnSpc>
              <a:buSzPct val="75000"/>
            </a:pPr>
            <a:r>
              <a:rPr lang="fr" dirty="0">
                <a:latin typeface="Calibri" pitchFamily="34" charset="0"/>
              </a:rPr>
              <a:t>l'industrie pharmaceutique</a:t>
            </a:r>
          </a:p>
          <a:p>
            <a:pPr marL="266700" indent="-266700">
              <a:lnSpc>
                <a:spcPct val="90000"/>
              </a:lnSpc>
              <a:buSzPct val="75000"/>
              <a:buFont typeface="Wingdings" pitchFamily="2" charset="2"/>
              <a:buChar char="ü"/>
            </a:pPr>
            <a:r>
              <a:rPr lang="fr" sz="2400" dirty="0">
                <a:latin typeface="Calibri" pitchFamily="34" charset="0"/>
              </a:rPr>
              <a:t>la contribution des patients (ticket modérateur)</a:t>
            </a:r>
          </a:p>
          <a:p>
            <a:pPr marL="266700" indent="-266700">
              <a:lnSpc>
                <a:spcPct val="90000"/>
              </a:lnSpc>
              <a:buSzPct val="75000"/>
              <a:buFont typeface="Wingdings" pitchFamily="2" charset="2"/>
              <a:buChar char="ü"/>
            </a:pPr>
            <a:r>
              <a:rPr lang="fr" sz="2400" dirty="0">
                <a:latin typeface="Calibri" pitchFamily="34" charset="0"/>
              </a:rPr>
              <a:t>(assurance privée)</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16</a:t>
            </a:fld>
            <a:endParaRPr lang="fr" sz="800" dirty="0"/>
          </a:p>
        </p:txBody>
      </p:sp>
    </p:spTree>
    <p:extLst>
      <p:ext uri="{BB962C8B-B14F-4D97-AF65-F5344CB8AC3E}">
        <p14:creationId xmlns:p14="http://schemas.microsoft.com/office/powerpoint/2010/main" val="359060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hthoek 79"/>
          <p:cNvSpPr/>
          <p:nvPr/>
        </p:nvSpPr>
        <p:spPr bwMode="auto">
          <a:xfrm>
            <a:off x="6723356" y="3571876"/>
            <a:ext cx="2223069" cy="1000132"/>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4075" rtl="0" eaLnBrk="1" fontAlgn="base" latinLnBrk="0" hangingPunct="1">
              <a:lnSpc>
                <a:spcPct val="100000"/>
              </a:lnSpc>
              <a:spcBef>
                <a:spcPct val="0"/>
              </a:spcBef>
              <a:spcAft>
                <a:spcPct val="0"/>
              </a:spcAft>
              <a:buClrTx/>
              <a:buSzTx/>
              <a:buFontTx/>
              <a:buNone/>
              <a:tabLst/>
            </a:pPr>
            <a:endParaRPr kumimoji="0" lang="nl-BE" sz="1500" b="0" i="0" u="none" strike="noStrike" cap="none" normalizeH="0" baseline="0">
              <a:ln>
                <a:noFill/>
              </a:ln>
              <a:solidFill>
                <a:schemeClr val="tx1"/>
              </a:solidFill>
              <a:effectLst/>
              <a:latin typeface="Arial" charset="0"/>
            </a:endParaRPr>
          </a:p>
        </p:txBody>
      </p:sp>
      <p:sp>
        <p:nvSpPr>
          <p:cNvPr id="36" name="Ovaal 35"/>
          <p:cNvSpPr/>
          <p:nvPr/>
        </p:nvSpPr>
        <p:spPr bwMode="auto">
          <a:xfrm>
            <a:off x="842981" y="1571612"/>
            <a:ext cx="1219102" cy="8572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4075" rtl="0" eaLnBrk="1" fontAlgn="base" latinLnBrk="0" hangingPunct="1">
              <a:lnSpc>
                <a:spcPct val="100000"/>
              </a:lnSpc>
              <a:spcBef>
                <a:spcPct val="0"/>
              </a:spcBef>
              <a:spcAft>
                <a:spcPct val="0"/>
              </a:spcAft>
              <a:buClrTx/>
              <a:buSzTx/>
              <a:buFontTx/>
              <a:buNone/>
              <a:tabLst/>
            </a:pPr>
            <a:endParaRPr kumimoji="0" lang="nl-BE" sz="1500" b="0" i="0" u="none" strike="noStrike" cap="none" normalizeH="0" baseline="0">
              <a:ln>
                <a:noFill/>
              </a:ln>
              <a:solidFill>
                <a:schemeClr val="tx1"/>
              </a:solidFill>
              <a:effectLst/>
              <a:latin typeface="Arial" charset="0"/>
            </a:endParaRPr>
          </a:p>
        </p:txBody>
      </p:sp>
      <p:sp>
        <p:nvSpPr>
          <p:cNvPr id="6" name="Slide Number Placeholder 5"/>
          <p:cNvSpPr>
            <a:spLocks noGrp="1"/>
          </p:cNvSpPr>
          <p:nvPr>
            <p:ph type="sldNum" sz="quarter" idx="12"/>
          </p:nvPr>
        </p:nvSpPr>
        <p:spPr/>
        <p:txBody>
          <a:bodyPr/>
          <a:lstStyle/>
          <a:p>
            <a:fld id="{426F775B-74E7-45A2-9E57-176FA380B5BB}" type="slidenum">
              <a:rPr lang="en-US" sz="800"/>
              <a:pPr/>
              <a:t>17</a:t>
            </a:fld>
            <a:endParaRPr lang="fr" sz="800" dirty="0"/>
          </a:p>
        </p:txBody>
      </p:sp>
      <p:sp>
        <p:nvSpPr>
          <p:cNvPr id="37893" name="Rectangle 5"/>
          <p:cNvSpPr>
            <a:spLocks noChangeArrowheads="1"/>
          </p:cNvSpPr>
          <p:nvPr/>
        </p:nvSpPr>
        <p:spPr bwMode="auto">
          <a:xfrm>
            <a:off x="1692389" y="32009"/>
            <a:ext cx="7451611" cy="1182414"/>
          </a:xfrm>
          <a:prstGeom prst="rect">
            <a:avLst/>
          </a:prstGeom>
          <a:noFill/>
          <a:ln w="9525">
            <a:noFill/>
            <a:miter lim="800000"/>
            <a:headEnd/>
            <a:tailEnd/>
          </a:ln>
          <a:effectLst/>
        </p:spPr>
        <p:txBody>
          <a:bodyPr lIns="85371" tIns="42685" rIns="85371" bIns="42685" anchor="ctr"/>
          <a:lstStyle/>
          <a:p>
            <a:pPr algn="ctr" defTabSz="854075"/>
            <a:endParaRPr lang="fr" sz="2000" b="1" i="1" dirty="0">
              <a:solidFill>
                <a:srgbClr val="007C92"/>
              </a:solidFill>
              <a:latin typeface="Calibri" pitchFamily="34" charset="0"/>
              <a:ea typeface="+mj-ea"/>
              <a:cs typeface="+mj-cs"/>
            </a:endParaRPr>
          </a:p>
          <a:p>
            <a:pPr algn="ctr" defTabSz="854075"/>
            <a:r>
              <a:rPr lang="fr" sz="2000" b="1" i="1" dirty="0">
                <a:solidFill>
                  <a:srgbClr val="007C92"/>
                </a:solidFill>
                <a:latin typeface="Calibri" pitchFamily="34" charset="0"/>
                <a:ea typeface="+mj-ea"/>
                <a:cs typeface="+mj-cs"/>
              </a:rPr>
              <a:t>Financement des soins de santé - flux  </a:t>
            </a:r>
            <a:br>
              <a:rPr lang="en-GB" sz="2200" b="1" dirty="0">
                <a:solidFill>
                  <a:srgbClr val="007C92"/>
                </a:solidFill>
                <a:latin typeface="Verdana" pitchFamily="34" charset="0"/>
              </a:rPr>
            </a:br>
            <a:endParaRPr lang="fr" sz="2200" dirty="0">
              <a:solidFill>
                <a:srgbClr val="007C92"/>
              </a:solidFill>
              <a:latin typeface="Verdana" pitchFamily="34" charset="0"/>
            </a:endParaRPr>
          </a:p>
        </p:txBody>
      </p:sp>
      <p:sp>
        <p:nvSpPr>
          <p:cNvPr id="9" name="Tekstvak 8"/>
          <p:cNvSpPr txBox="1"/>
          <p:nvPr/>
        </p:nvSpPr>
        <p:spPr>
          <a:xfrm>
            <a:off x="2564067" y="1857365"/>
            <a:ext cx="1091325" cy="276999"/>
          </a:xfrm>
          <a:prstGeom prst="rect">
            <a:avLst/>
          </a:prstGeom>
          <a:noFill/>
          <a:ln>
            <a:solidFill>
              <a:schemeClr val="tx1"/>
            </a:solidFill>
          </a:ln>
        </p:spPr>
        <p:txBody>
          <a:bodyPr wrap="none" rtlCol="0">
            <a:spAutoFit/>
          </a:bodyPr>
          <a:lstStyle/>
          <a:p>
            <a:pPr algn="ctr"/>
            <a:r>
              <a:rPr lang="nl-BE" sz="1200" dirty="0"/>
              <a:t>Santé publique</a:t>
            </a:r>
          </a:p>
        </p:txBody>
      </p:sp>
      <p:sp>
        <p:nvSpPr>
          <p:cNvPr id="10" name="Tekstvak 9"/>
          <p:cNvSpPr txBox="1"/>
          <p:nvPr/>
        </p:nvSpPr>
        <p:spPr>
          <a:xfrm>
            <a:off x="3824307" y="1857365"/>
            <a:ext cx="1321388" cy="276999"/>
          </a:xfrm>
          <a:prstGeom prst="rect">
            <a:avLst/>
          </a:prstGeom>
          <a:noFill/>
          <a:ln>
            <a:solidFill>
              <a:schemeClr val="tx1"/>
            </a:solidFill>
          </a:ln>
        </p:spPr>
        <p:txBody>
          <a:bodyPr wrap="square" rtlCol="0">
            <a:spAutoFit/>
          </a:bodyPr>
          <a:lstStyle/>
          <a:p>
            <a:pPr algn="ctr"/>
            <a:r>
              <a:rPr lang="nl-BE" sz="1200" dirty="0"/>
              <a:t>Affaires sociales</a:t>
            </a:r>
          </a:p>
        </p:txBody>
      </p:sp>
      <p:sp>
        <p:nvSpPr>
          <p:cNvPr id="11" name="Tekstvak 10"/>
          <p:cNvSpPr txBox="1"/>
          <p:nvPr/>
        </p:nvSpPr>
        <p:spPr>
          <a:xfrm>
            <a:off x="1971311" y="4572010"/>
            <a:ext cx="1457427" cy="461665"/>
          </a:xfrm>
          <a:prstGeom prst="rect">
            <a:avLst/>
          </a:prstGeom>
          <a:noFill/>
          <a:ln>
            <a:solidFill>
              <a:schemeClr val="tx1"/>
            </a:solidFill>
          </a:ln>
        </p:spPr>
        <p:txBody>
          <a:bodyPr wrap="square" rtlCol="0">
            <a:spAutoFit/>
          </a:bodyPr>
          <a:lstStyle/>
          <a:p>
            <a:pPr algn="ctr"/>
            <a:r>
              <a:rPr lang="nl-BE" sz="1200" dirty="0" err="1"/>
              <a:t>Dispensateurs</a:t>
            </a:r>
            <a:r>
              <a:rPr lang="nl-BE" sz="1200" dirty="0"/>
              <a:t> </a:t>
            </a:r>
          </a:p>
          <a:p>
            <a:pPr algn="ctr"/>
            <a:r>
              <a:rPr lang="nl-BE" sz="1200" dirty="0"/>
              <a:t>de soins de santé</a:t>
            </a:r>
          </a:p>
        </p:txBody>
      </p:sp>
      <p:sp>
        <p:nvSpPr>
          <p:cNvPr id="12" name="Tekstvak 11"/>
          <p:cNvSpPr txBox="1"/>
          <p:nvPr/>
        </p:nvSpPr>
        <p:spPr>
          <a:xfrm>
            <a:off x="4070016" y="3167391"/>
            <a:ext cx="1003967" cy="276999"/>
          </a:xfrm>
          <a:prstGeom prst="rect">
            <a:avLst/>
          </a:prstGeom>
          <a:noFill/>
          <a:ln>
            <a:solidFill>
              <a:schemeClr val="tx1"/>
            </a:solidFill>
          </a:ln>
        </p:spPr>
        <p:txBody>
          <a:bodyPr wrap="square" rtlCol="0">
            <a:spAutoFit/>
          </a:bodyPr>
          <a:lstStyle/>
          <a:p>
            <a:pPr algn="ctr"/>
            <a:r>
              <a:rPr lang="nl-BE" sz="1200" dirty="0"/>
              <a:t>INAMI</a:t>
            </a:r>
            <a:endParaRPr lang="nl-BE" sz="1600" dirty="0"/>
          </a:p>
        </p:txBody>
      </p:sp>
      <p:sp>
        <p:nvSpPr>
          <p:cNvPr id="13" name="Tekstvak 12"/>
          <p:cNvSpPr txBox="1"/>
          <p:nvPr/>
        </p:nvSpPr>
        <p:spPr>
          <a:xfrm>
            <a:off x="5002271" y="2357431"/>
            <a:ext cx="1577662" cy="461665"/>
          </a:xfrm>
          <a:prstGeom prst="rect">
            <a:avLst/>
          </a:prstGeom>
          <a:noFill/>
          <a:ln>
            <a:solidFill>
              <a:schemeClr val="tx1"/>
            </a:solidFill>
          </a:ln>
        </p:spPr>
        <p:txBody>
          <a:bodyPr wrap="square" rtlCol="0">
            <a:spAutoFit/>
          </a:bodyPr>
          <a:lstStyle/>
          <a:p>
            <a:pPr algn="ctr"/>
            <a:r>
              <a:rPr lang="nl-BE" sz="1200" dirty="0"/>
              <a:t>Office national de Sécurité sociale</a:t>
            </a:r>
          </a:p>
        </p:txBody>
      </p:sp>
      <p:sp>
        <p:nvSpPr>
          <p:cNvPr id="14" name="Tekstvak 13"/>
          <p:cNvSpPr txBox="1"/>
          <p:nvPr/>
        </p:nvSpPr>
        <p:spPr>
          <a:xfrm>
            <a:off x="3711457" y="3810333"/>
            <a:ext cx="1003967" cy="276999"/>
          </a:xfrm>
          <a:prstGeom prst="rect">
            <a:avLst/>
          </a:prstGeom>
          <a:noFill/>
          <a:ln>
            <a:solidFill>
              <a:schemeClr val="tx1"/>
            </a:solidFill>
          </a:ln>
        </p:spPr>
        <p:txBody>
          <a:bodyPr wrap="square" rtlCol="0">
            <a:spAutoFit/>
          </a:bodyPr>
          <a:lstStyle/>
          <a:p>
            <a:pPr algn="ctr"/>
            <a:r>
              <a:rPr lang="nl-BE" sz="1200" dirty="0"/>
              <a:t>Mutualités</a:t>
            </a:r>
            <a:endParaRPr lang="nl-BE" sz="1600" dirty="0"/>
          </a:p>
        </p:txBody>
      </p:sp>
      <p:sp>
        <p:nvSpPr>
          <p:cNvPr id="15" name="Tekstvak 14"/>
          <p:cNvSpPr txBox="1"/>
          <p:nvPr/>
        </p:nvSpPr>
        <p:spPr>
          <a:xfrm>
            <a:off x="4858847" y="4610410"/>
            <a:ext cx="1290814" cy="461665"/>
          </a:xfrm>
          <a:prstGeom prst="rect">
            <a:avLst/>
          </a:prstGeom>
          <a:noFill/>
          <a:ln>
            <a:solidFill>
              <a:schemeClr val="tx1"/>
            </a:solidFill>
          </a:ln>
        </p:spPr>
        <p:txBody>
          <a:bodyPr wrap="square" rtlCol="0">
            <a:spAutoFit/>
          </a:bodyPr>
          <a:lstStyle/>
          <a:p>
            <a:pPr algn="ctr"/>
            <a:r>
              <a:rPr lang="nl-BE" sz="1200" dirty="0"/>
              <a:t>Assurés (patients)</a:t>
            </a:r>
            <a:endParaRPr lang="nl-BE" sz="1600" dirty="0"/>
          </a:p>
        </p:txBody>
      </p:sp>
      <p:cxnSp>
        <p:nvCxnSpPr>
          <p:cNvPr id="17" name="Rechte verbindingslijn met pijl 16"/>
          <p:cNvCxnSpPr/>
          <p:nvPr/>
        </p:nvCxnSpPr>
        <p:spPr bwMode="auto">
          <a:xfrm rot="5400000">
            <a:off x="1600201" y="3321046"/>
            <a:ext cx="2214578" cy="15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kstvak 17"/>
          <p:cNvSpPr txBox="1"/>
          <p:nvPr/>
        </p:nvSpPr>
        <p:spPr>
          <a:xfrm>
            <a:off x="1846948" y="3000373"/>
            <a:ext cx="796851" cy="246221"/>
          </a:xfrm>
          <a:prstGeom prst="rect">
            <a:avLst/>
          </a:prstGeom>
          <a:noFill/>
        </p:spPr>
        <p:txBody>
          <a:bodyPr wrap="none" rtlCol="0">
            <a:spAutoFit/>
          </a:bodyPr>
          <a:lstStyle/>
          <a:p>
            <a:r>
              <a:rPr lang="nl-BE" sz="1000" i="1" dirty="0"/>
              <a:t>Réglementation</a:t>
            </a:r>
          </a:p>
        </p:txBody>
      </p:sp>
      <p:cxnSp>
        <p:nvCxnSpPr>
          <p:cNvPr id="20" name="Rechte verbindingslijn met pijl 19"/>
          <p:cNvCxnSpPr/>
          <p:nvPr/>
        </p:nvCxnSpPr>
        <p:spPr bwMode="auto">
          <a:xfrm rot="5400000">
            <a:off x="3748295" y="2678898"/>
            <a:ext cx="928694" cy="15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Rechte verbindingslijn met pijl 21"/>
          <p:cNvCxnSpPr/>
          <p:nvPr/>
        </p:nvCxnSpPr>
        <p:spPr bwMode="auto">
          <a:xfrm>
            <a:off x="4213440" y="2571744"/>
            <a:ext cx="645407"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kstvak 22"/>
          <p:cNvSpPr txBox="1"/>
          <p:nvPr/>
        </p:nvSpPr>
        <p:spPr>
          <a:xfrm>
            <a:off x="3711457" y="2357430"/>
            <a:ext cx="569961" cy="400110"/>
          </a:xfrm>
          <a:prstGeom prst="rect">
            <a:avLst/>
          </a:prstGeom>
          <a:noFill/>
        </p:spPr>
        <p:txBody>
          <a:bodyPr wrap="none" rtlCol="0">
            <a:spAutoFit/>
          </a:bodyPr>
          <a:lstStyle/>
          <a:p>
            <a:r>
              <a:rPr lang="nl-BE" sz="1000" i="1" dirty="0"/>
              <a:t>Super-</a:t>
            </a:r>
          </a:p>
          <a:p>
            <a:r>
              <a:rPr lang="nl-BE" sz="1000" i="1" dirty="0"/>
              <a:t>vision</a:t>
            </a:r>
          </a:p>
        </p:txBody>
      </p:sp>
      <p:sp>
        <p:nvSpPr>
          <p:cNvPr id="24" name="Tekstvak 23"/>
          <p:cNvSpPr txBox="1"/>
          <p:nvPr/>
        </p:nvSpPr>
        <p:spPr>
          <a:xfrm>
            <a:off x="3281186" y="5857893"/>
            <a:ext cx="1929691" cy="276999"/>
          </a:xfrm>
          <a:prstGeom prst="rect">
            <a:avLst/>
          </a:prstGeom>
          <a:noFill/>
          <a:ln>
            <a:solidFill>
              <a:schemeClr val="tx1"/>
            </a:solidFill>
          </a:ln>
        </p:spPr>
        <p:txBody>
          <a:bodyPr wrap="none" rtlCol="0">
            <a:spAutoFit/>
          </a:bodyPr>
          <a:lstStyle/>
          <a:p>
            <a:r>
              <a:rPr lang="nl-BE" sz="1200" dirty="0"/>
              <a:t>Communautés et Régions</a:t>
            </a:r>
          </a:p>
        </p:txBody>
      </p:sp>
      <p:cxnSp>
        <p:nvCxnSpPr>
          <p:cNvPr id="26" name="Rechte verbindingslijn met pijl 25"/>
          <p:cNvCxnSpPr/>
          <p:nvPr/>
        </p:nvCxnSpPr>
        <p:spPr bwMode="auto">
          <a:xfrm rot="16200000" flipV="1">
            <a:off x="3031563" y="5178274"/>
            <a:ext cx="714380" cy="5019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Rechte verbindingslijn met pijl 27"/>
          <p:cNvCxnSpPr/>
          <p:nvPr/>
        </p:nvCxnSpPr>
        <p:spPr bwMode="auto">
          <a:xfrm rot="5400000" flipH="1" flipV="1">
            <a:off x="4644944" y="5213992"/>
            <a:ext cx="642942" cy="5019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 name="Tekstvak 28"/>
          <p:cNvSpPr txBox="1"/>
          <p:nvPr/>
        </p:nvSpPr>
        <p:spPr>
          <a:xfrm>
            <a:off x="2340910" y="5286388"/>
            <a:ext cx="796851" cy="246221"/>
          </a:xfrm>
          <a:prstGeom prst="rect">
            <a:avLst/>
          </a:prstGeom>
          <a:noFill/>
        </p:spPr>
        <p:txBody>
          <a:bodyPr wrap="none" rtlCol="0">
            <a:spAutoFit/>
          </a:bodyPr>
          <a:lstStyle/>
          <a:p>
            <a:r>
              <a:rPr lang="nl-BE" sz="1000" i="1" dirty="0"/>
              <a:t>Réglementation</a:t>
            </a:r>
          </a:p>
        </p:txBody>
      </p:sp>
      <p:sp>
        <p:nvSpPr>
          <p:cNvPr id="30" name="Tekstvak 29"/>
          <p:cNvSpPr txBox="1"/>
          <p:nvPr/>
        </p:nvSpPr>
        <p:spPr>
          <a:xfrm>
            <a:off x="5070091" y="5286389"/>
            <a:ext cx="1160519" cy="246221"/>
          </a:xfrm>
          <a:prstGeom prst="rect">
            <a:avLst/>
          </a:prstGeom>
          <a:noFill/>
        </p:spPr>
        <p:txBody>
          <a:bodyPr wrap="none" rtlCol="0">
            <a:spAutoFit/>
          </a:bodyPr>
          <a:lstStyle/>
          <a:p>
            <a:r>
              <a:rPr lang="nl-BE" sz="1000" i="1" dirty="0"/>
              <a:t>Promotion de la santé</a:t>
            </a:r>
          </a:p>
        </p:txBody>
      </p:sp>
      <p:cxnSp>
        <p:nvCxnSpPr>
          <p:cNvPr id="32" name="Rechte verbindingslijn met pijl 31"/>
          <p:cNvCxnSpPr/>
          <p:nvPr/>
        </p:nvCxnSpPr>
        <p:spPr bwMode="auto">
          <a:xfrm>
            <a:off x="3496321" y="4929198"/>
            <a:ext cx="129081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4" name="Rechte verbindingslijn met pijl 33"/>
          <p:cNvCxnSpPr/>
          <p:nvPr/>
        </p:nvCxnSpPr>
        <p:spPr bwMode="auto">
          <a:xfrm rot="10800000">
            <a:off x="3496321" y="4643446"/>
            <a:ext cx="1290814" cy="158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35" name="Tekstvak 34"/>
          <p:cNvSpPr txBox="1"/>
          <p:nvPr/>
        </p:nvSpPr>
        <p:spPr>
          <a:xfrm>
            <a:off x="1040543" y="1785926"/>
            <a:ext cx="930768" cy="461665"/>
          </a:xfrm>
          <a:prstGeom prst="rect">
            <a:avLst/>
          </a:prstGeom>
          <a:noFill/>
        </p:spPr>
        <p:txBody>
          <a:bodyPr wrap="none" rtlCol="0">
            <a:spAutoFit/>
          </a:bodyPr>
          <a:lstStyle/>
          <a:p>
            <a:pPr algn="ctr"/>
            <a:r>
              <a:rPr lang="nl-BE" sz="1200" dirty="0"/>
              <a:t>NIVEAU </a:t>
            </a:r>
          </a:p>
          <a:p>
            <a:pPr algn="ctr"/>
            <a:r>
              <a:rPr lang="nl-BE" sz="1200" dirty="0"/>
              <a:t>FÉDÉRAL</a:t>
            </a:r>
          </a:p>
        </p:txBody>
      </p:sp>
      <p:sp>
        <p:nvSpPr>
          <p:cNvPr id="37" name="Ovaal 36"/>
          <p:cNvSpPr/>
          <p:nvPr/>
        </p:nvSpPr>
        <p:spPr bwMode="auto">
          <a:xfrm>
            <a:off x="842981" y="5429264"/>
            <a:ext cx="1219102" cy="8572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4075" rtl="0" eaLnBrk="1" fontAlgn="base" latinLnBrk="0" hangingPunct="1">
              <a:lnSpc>
                <a:spcPct val="100000"/>
              </a:lnSpc>
              <a:spcBef>
                <a:spcPct val="0"/>
              </a:spcBef>
              <a:spcAft>
                <a:spcPct val="0"/>
              </a:spcAft>
              <a:buClrTx/>
              <a:buSzTx/>
              <a:buFontTx/>
              <a:buNone/>
              <a:tabLst/>
            </a:pPr>
            <a:endParaRPr kumimoji="0" lang="nl-BE" sz="1500" b="0" i="0" u="none" strike="noStrike" cap="none" normalizeH="0" baseline="0">
              <a:ln>
                <a:noFill/>
              </a:ln>
              <a:solidFill>
                <a:schemeClr val="tx1"/>
              </a:solidFill>
              <a:effectLst/>
              <a:latin typeface="Arial" charset="0"/>
            </a:endParaRPr>
          </a:p>
        </p:txBody>
      </p:sp>
      <p:sp>
        <p:nvSpPr>
          <p:cNvPr id="38" name="Tekstvak 37"/>
          <p:cNvSpPr txBox="1"/>
          <p:nvPr/>
        </p:nvSpPr>
        <p:spPr>
          <a:xfrm>
            <a:off x="856998" y="5681980"/>
            <a:ext cx="1297855" cy="461665"/>
          </a:xfrm>
          <a:prstGeom prst="rect">
            <a:avLst/>
          </a:prstGeom>
          <a:noFill/>
        </p:spPr>
        <p:txBody>
          <a:bodyPr wrap="none" rtlCol="0">
            <a:spAutoFit/>
          </a:bodyPr>
          <a:lstStyle/>
          <a:p>
            <a:pPr algn="ctr"/>
            <a:r>
              <a:rPr lang="nl-BE" sz="1200" dirty="0"/>
              <a:t>NIVEAU </a:t>
            </a:r>
          </a:p>
          <a:p>
            <a:pPr algn="ctr"/>
            <a:r>
              <a:rPr lang="nl-BE" sz="1200" dirty="0"/>
              <a:t>FÉDÉRÉ</a:t>
            </a:r>
          </a:p>
        </p:txBody>
      </p:sp>
      <p:cxnSp>
        <p:nvCxnSpPr>
          <p:cNvPr id="40" name="Rechte verbindingslijn met pijl 39"/>
          <p:cNvCxnSpPr/>
          <p:nvPr/>
        </p:nvCxnSpPr>
        <p:spPr bwMode="auto">
          <a:xfrm rot="10800000" flipV="1">
            <a:off x="4715424" y="2857496"/>
            <a:ext cx="358559" cy="285752"/>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42" name="Rechte verbindingslijn met pijl 41"/>
          <p:cNvCxnSpPr/>
          <p:nvPr/>
        </p:nvCxnSpPr>
        <p:spPr bwMode="auto">
          <a:xfrm rot="5400000">
            <a:off x="4213988" y="3571602"/>
            <a:ext cx="285752" cy="14342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44" name="Rechte verbindingslijn met pijl 43"/>
          <p:cNvCxnSpPr/>
          <p:nvPr/>
        </p:nvCxnSpPr>
        <p:spPr bwMode="auto">
          <a:xfrm rot="10800000" flipV="1">
            <a:off x="3281185" y="4143380"/>
            <a:ext cx="501983" cy="357190"/>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47" name="Rechte verbindingslijn met pijl 46"/>
          <p:cNvCxnSpPr/>
          <p:nvPr/>
        </p:nvCxnSpPr>
        <p:spPr bwMode="auto">
          <a:xfrm>
            <a:off x="4643712" y="4143380"/>
            <a:ext cx="501983" cy="42862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50" name="Tekstvak 49"/>
          <p:cNvSpPr txBox="1"/>
          <p:nvPr/>
        </p:nvSpPr>
        <p:spPr>
          <a:xfrm>
            <a:off x="7302966" y="1647426"/>
            <a:ext cx="1553150" cy="276999"/>
          </a:xfrm>
          <a:prstGeom prst="rect">
            <a:avLst/>
          </a:prstGeom>
          <a:noFill/>
          <a:ln>
            <a:solidFill>
              <a:schemeClr val="tx1"/>
            </a:solidFill>
          </a:ln>
        </p:spPr>
        <p:txBody>
          <a:bodyPr wrap="none" rtlCol="0">
            <a:spAutoFit/>
          </a:bodyPr>
          <a:lstStyle/>
          <a:p>
            <a:r>
              <a:rPr lang="nl-BE" sz="1200" dirty="0"/>
              <a:t>Cotisations sociales</a:t>
            </a:r>
          </a:p>
        </p:txBody>
      </p:sp>
      <p:sp>
        <p:nvSpPr>
          <p:cNvPr id="51" name="Tekstvak 50"/>
          <p:cNvSpPr txBox="1"/>
          <p:nvPr/>
        </p:nvSpPr>
        <p:spPr>
          <a:xfrm>
            <a:off x="7301981" y="2210264"/>
            <a:ext cx="1548324" cy="461665"/>
          </a:xfrm>
          <a:prstGeom prst="rect">
            <a:avLst/>
          </a:prstGeom>
          <a:noFill/>
          <a:ln>
            <a:solidFill>
              <a:schemeClr val="tx1"/>
            </a:solidFill>
          </a:ln>
        </p:spPr>
        <p:txBody>
          <a:bodyPr wrap="none" rtlCol="0">
            <a:spAutoFit/>
          </a:bodyPr>
          <a:lstStyle/>
          <a:p>
            <a:r>
              <a:rPr lang="nl-BE" sz="1200" dirty="0"/>
              <a:t>Impôts
​ </a:t>
            </a:r>
          </a:p>
          <a:p>
            <a:r>
              <a:rPr lang="nl-BE" sz="1200" dirty="0"/>
              <a:t>taxes, TVA, ...</a:t>
            </a:r>
          </a:p>
        </p:txBody>
      </p:sp>
      <p:cxnSp>
        <p:nvCxnSpPr>
          <p:cNvPr id="53" name="Rechte verbindingslijn met pijl 52"/>
          <p:cNvCxnSpPr/>
          <p:nvPr/>
        </p:nvCxnSpPr>
        <p:spPr bwMode="auto">
          <a:xfrm flipH="1">
            <a:off x="6582921" y="1857365"/>
            <a:ext cx="723034" cy="649647"/>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57" name="Rechte verbindingslijn 56"/>
          <p:cNvCxnSpPr/>
          <p:nvPr/>
        </p:nvCxnSpPr>
        <p:spPr bwMode="auto">
          <a:xfrm flipV="1">
            <a:off x="6723356" y="2282883"/>
            <a:ext cx="582599" cy="145985"/>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0" name="Tekstvak 59"/>
          <p:cNvSpPr txBox="1"/>
          <p:nvPr/>
        </p:nvSpPr>
        <p:spPr>
          <a:xfrm>
            <a:off x="3783169" y="4929199"/>
            <a:ext cx="677774" cy="246221"/>
          </a:xfrm>
          <a:prstGeom prst="rect">
            <a:avLst/>
          </a:prstGeom>
          <a:noFill/>
        </p:spPr>
        <p:txBody>
          <a:bodyPr wrap="none" rtlCol="0">
            <a:spAutoFit/>
          </a:bodyPr>
          <a:lstStyle/>
          <a:p>
            <a:r>
              <a:rPr lang="nl-BE" sz="1000" i="1" dirty="0"/>
              <a:t>Services</a:t>
            </a:r>
          </a:p>
        </p:txBody>
      </p:sp>
      <p:sp>
        <p:nvSpPr>
          <p:cNvPr id="61" name="Tekstvak 60"/>
          <p:cNvSpPr txBox="1"/>
          <p:nvPr/>
        </p:nvSpPr>
        <p:spPr>
          <a:xfrm>
            <a:off x="3711457" y="4397226"/>
            <a:ext cx="1047878" cy="246221"/>
          </a:xfrm>
          <a:prstGeom prst="rect">
            <a:avLst/>
          </a:prstGeom>
          <a:noFill/>
        </p:spPr>
        <p:txBody>
          <a:bodyPr wrap="none" rtlCol="0">
            <a:spAutoFit/>
          </a:bodyPr>
          <a:lstStyle/>
          <a:p>
            <a:r>
              <a:rPr lang="nl-BE" sz="1000" i="1" dirty="0"/>
              <a:t>Paiement direct</a:t>
            </a:r>
          </a:p>
        </p:txBody>
      </p:sp>
      <p:sp>
        <p:nvSpPr>
          <p:cNvPr id="62" name="Tekstvak 61"/>
          <p:cNvSpPr txBox="1"/>
          <p:nvPr/>
        </p:nvSpPr>
        <p:spPr>
          <a:xfrm>
            <a:off x="4787136" y="4111474"/>
            <a:ext cx="1091325" cy="246221"/>
          </a:xfrm>
          <a:prstGeom prst="rect">
            <a:avLst/>
          </a:prstGeom>
          <a:noFill/>
        </p:spPr>
        <p:txBody>
          <a:bodyPr wrap="none" rtlCol="0">
            <a:spAutoFit/>
          </a:bodyPr>
          <a:lstStyle/>
          <a:p>
            <a:r>
              <a:rPr lang="nl-BE" sz="1000" i="1" dirty="0"/>
              <a:t>Remboursement</a:t>
            </a:r>
          </a:p>
        </p:txBody>
      </p:sp>
      <p:sp>
        <p:nvSpPr>
          <p:cNvPr id="64" name="Tekstvak 63"/>
          <p:cNvSpPr txBox="1"/>
          <p:nvPr/>
        </p:nvSpPr>
        <p:spPr>
          <a:xfrm>
            <a:off x="2779203" y="3929066"/>
            <a:ext cx="948110" cy="400110"/>
          </a:xfrm>
          <a:prstGeom prst="rect">
            <a:avLst/>
          </a:prstGeom>
          <a:noFill/>
        </p:spPr>
        <p:txBody>
          <a:bodyPr wrap="none" rtlCol="0">
            <a:spAutoFit/>
          </a:bodyPr>
          <a:lstStyle/>
          <a:p>
            <a:r>
              <a:rPr lang="nl-BE" sz="1000" i="1" dirty="0"/>
              <a:t>Système de </a:t>
            </a:r>
          </a:p>
          <a:p>
            <a:r>
              <a:rPr lang="nl-BE" sz="1000" i="1" dirty="0"/>
              <a:t>tiers-payant</a:t>
            </a:r>
          </a:p>
        </p:txBody>
      </p:sp>
      <p:sp>
        <p:nvSpPr>
          <p:cNvPr id="66" name="Tekstvak 65"/>
          <p:cNvSpPr txBox="1"/>
          <p:nvPr/>
        </p:nvSpPr>
        <p:spPr>
          <a:xfrm>
            <a:off x="4318061" y="3500438"/>
            <a:ext cx="684210" cy="246221"/>
          </a:xfrm>
          <a:prstGeom prst="rect">
            <a:avLst/>
          </a:prstGeom>
          <a:noFill/>
        </p:spPr>
        <p:txBody>
          <a:bodyPr wrap="none" rtlCol="0">
            <a:spAutoFit/>
          </a:bodyPr>
          <a:lstStyle/>
          <a:p>
            <a:r>
              <a:rPr lang="nl-BE" sz="1000" i="1" dirty="0"/>
              <a:t>transferts</a:t>
            </a:r>
          </a:p>
        </p:txBody>
      </p:sp>
      <p:sp>
        <p:nvSpPr>
          <p:cNvPr id="67" name="Tekstvak 66"/>
          <p:cNvSpPr txBox="1"/>
          <p:nvPr/>
        </p:nvSpPr>
        <p:spPr>
          <a:xfrm>
            <a:off x="6795069" y="3643314"/>
            <a:ext cx="1957747" cy="400110"/>
          </a:xfrm>
          <a:prstGeom prst="rect">
            <a:avLst/>
          </a:prstGeom>
          <a:noFill/>
        </p:spPr>
        <p:txBody>
          <a:bodyPr wrap="square" rtlCol="0">
            <a:spAutoFit/>
          </a:bodyPr>
          <a:lstStyle/>
          <a:p>
            <a:r>
              <a:rPr lang="nl-BE" sz="1000" dirty="0"/>
              <a:t>Services, réglementation, supervision</a:t>
            </a:r>
          </a:p>
        </p:txBody>
      </p:sp>
      <p:sp>
        <p:nvSpPr>
          <p:cNvPr id="71" name="Tekstvak 70"/>
          <p:cNvSpPr txBox="1"/>
          <p:nvPr/>
        </p:nvSpPr>
        <p:spPr>
          <a:xfrm>
            <a:off x="6795069" y="4143381"/>
            <a:ext cx="922047" cy="246221"/>
          </a:xfrm>
          <a:prstGeom prst="rect">
            <a:avLst/>
          </a:prstGeom>
          <a:noFill/>
        </p:spPr>
        <p:txBody>
          <a:bodyPr wrap="none" rtlCol="0">
            <a:spAutoFit/>
          </a:bodyPr>
          <a:lstStyle/>
          <a:p>
            <a:r>
              <a:rPr lang="fr-BE" sz="1000" dirty="0"/>
              <a:t>Financement</a:t>
            </a:r>
          </a:p>
        </p:txBody>
      </p:sp>
      <p:cxnSp>
        <p:nvCxnSpPr>
          <p:cNvPr id="73" name="Rechte verbindingslijn met pijl 72"/>
          <p:cNvCxnSpPr/>
          <p:nvPr/>
        </p:nvCxnSpPr>
        <p:spPr bwMode="auto">
          <a:xfrm>
            <a:off x="7727323" y="3929066"/>
            <a:ext cx="932255"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9" name="Rechte verbindingslijn met pijl 78"/>
          <p:cNvCxnSpPr/>
          <p:nvPr/>
        </p:nvCxnSpPr>
        <p:spPr bwMode="auto">
          <a:xfrm>
            <a:off x="7834890" y="4287844"/>
            <a:ext cx="824688" cy="0"/>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45" name="Rechte verbindingslijn met pijl 43"/>
          <p:cNvCxnSpPr/>
          <p:nvPr/>
        </p:nvCxnSpPr>
        <p:spPr bwMode="auto">
          <a:xfrm flipH="1" flipV="1">
            <a:off x="3314400" y="5053196"/>
            <a:ext cx="509907" cy="804696"/>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extLst>
      <p:ext uri="{BB962C8B-B14F-4D97-AF65-F5344CB8AC3E}">
        <p14:creationId xmlns:p14="http://schemas.microsoft.com/office/powerpoint/2010/main" val="87609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nl-BE"/>
          </a:p>
        </p:txBody>
      </p:sp>
      <p:sp>
        <p:nvSpPr>
          <p:cNvPr id="125955" name="Rectangle 3"/>
          <p:cNvSpPr>
            <a:spLocks noGrp="1" noChangeArrowheads="1"/>
          </p:cNvSpPr>
          <p:nvPr>
            <p:ph type="body" idx="1"/>
          </p:nvPr>
        </p:nvSpPr>
        <p:spPr/>
        <p:txBody>
          <a:bodyPr/>
          <a:lstStyle/>
          <a:p>
            <a:pPr algn="ctr">
              <a:buFontTx/>
              <a:buNone/>
            </a:pPr>
            <a:endParaRPr lang="fr" sz="3200" b="1" dirty="0"/>
          </a:p>
          <a:p>
            <a:pPr algn="ctr">
              <a:buFontTx/>
              <a:buNone/>
            </a:pPr>
            <a:r>
              <a:rPr lang="fr" sz="3600" b="1" i="1" dirty="0">
                <a:latin typeface="Calibri" pitchFamily="34" charset="0"/>
              </a:rPr>
              <a:t>IV. </a:t>
            </a:r>
          </a:p>
          <a:p>
            <a:pPr algn="ctr">
              <a:buFontTx/>
              <a:buNone/>
            </a:pPr>
            <a:r>
              <a:rPr lang="fr" sz="3600" b="1" i="1" dirty="0">
                <a:latin typeface="Calibri" pitchFamily="34" charset="0"/>
              </a:rPr>
              <a:t>Assurance obligatoire soins de santé</a:t>
            </a:r>
            <a:endParaRPr lang="nl-BE" sz="3600" b="1" i="1"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18</a:t>
            </a:fld>
            <a:endParaRPr lang="fr" sz="800" dirty="0"/>
          </a:p>
        </p:txBody>
      </p:sp>
    </p:spTree>
    <p:extLst>
      <p:ext uri="{BB962C8B-B14F-4D97-AF65-F5344CB8AC3E}">
        <p14:creationId xmlns:p14="http://schemas.microsoft.com/office/powerpoint/2010/main" val="908580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37108" y="25410"/>
            <a:ext cx="7885112" cy="1143000"/>
          </a:xfrm>
        </p:spPr>
        <p:txBody>
          <a:bodyPr/>
          <a:lstStyle/>
          <a:p>
            <a:r>
              <a:rPr lang="fr" i="1" dirty="0">
                <a:latin typeface="Calibri" pitchFamily="34" charset="0"/>
              </a:rPr>
              <a:t>Qui est couvert ?</a:t>
            </a:r>
          </a:p>
        </p:txBody>
      </p:sp>
      <p:sp>
        <p:nvSpPr>
          <p:cNvPr id="13315" name="Rectangle 3"/>
          <p:cNvSpPr>
            <a:spLocks noGrp="1" noChangeArrowheads="1"/>
          </p:cNvSpPr>
          <p:nvPr>
            <p:ph type="body" idx="1"/>
          </p:nvPr>
        </p:nvSpPr>
        <p:spPr/>
        <p:txBody>
          <a:bodyPr/>
          <a:lstStyle/>
          <a:p>
            <a:pPr>
              <a:lnSpc>
                <a:spcPct val="110000"/>
              </a:lnSpc>
              <a:spcBef>
                <a:spcPct val="0"/>
              </a:spcBef>
              <a:buFont typeface="Wingdings" pitchFamily="2" charset="2"/>
              <a:buNone/>
            </a:pPr>
            <a:endParaRPr lang="fr" sz="2800" dirty="0"/>
          </a:p>
          <a:p>
            <a:pPr>
              <a:lnSpc>
                <a:spcPct val="130000"/>
              </a:lnSpc>
              <a:spcBef>
                <a:spcPct val="0"/>
              </a:spcBef>
              <a:buSzPct val="75000"/>
              <a:buFont typeface="Wingdings" pitchFamily="2" charset="2"/>
              <a:buChar char="ü"/>
            </a:pPr>
            <a:r>
              <a:rPr lang="fr" sz="2400" dirty="0">
                <a:latin typeface="Calibri" pitchFamily="34" charset="0"/>
              </a:rPr>
              <a:t>quasiment toute la population</a:t>
            </a:r>
          </a:p>
          <a:p>
            <a:pPr marL="885825" lvl="1" indent="-342900">
              <a:lnSpc>
                <a:spcPct val="130000"/>
              </a:lnSpc>
              <a:spcBef>
                <a:spcPct val="0"/>
              </a:spcBef>
              <a:buSzPct val="75000"/>
              <a:buFont typeface="Arial" pitchFamily="34" charset="0"/>
              <a:buChar char="•"/>
              <a:tabLst>
                <a:tab pos="809625" algn="l"/>
              </a:tabLst>
            </a:pPr>
            <a:r>
              <a:rPr lang="fr" sz="2200" dirty="0">
                <a:latin typeface="Calibri" pitchFamily="34" charset="0"/>
              </a:rPr>
              <a:t>schéma basé sur la famille </a:t>
            </a:r>
          </a:p>
          <a:p>
            <a:pPr>
              <a:lnSpc>
                <a:spcPct val="130000"/>
              </a:lnSpc>
              <a:spcBef>
                <a:spcPct val="0"/>
              </a:spcBef>
              <a:buSzPct val="75000"/>
              <a:buFont typeface="Wingdings" pitchFamily="2" charset="2"/>
              <a:buChar char="ü"/>
            </a:pPr>
            <a:r>
              <a:rPr lang="fr" sz="2400" dirty="0">
                <a:latin typeface="Calibri" pitchFamily="34" charset="0"/>
              </a:rPr>
              <a:t>conditions pour en bénéficier :</a:t>
            </a:r>
          </a:p>
          <a:p>
            <a:pPr marL="895350" lvl="1" indent="-352425">
              <a:spcBef>
                <a:spcPct val="0"/>
              </a:spcBef>
              <a:buSzPct val="75000"/>
              <a:buFont typeface="Arial" pitchFamily="34" charset="0"/>
              <a:buChar char="•"/>
            </a:pPr>
            <a:r>
              <a:rPr lang="fr" sz="2200" dirty="0">
                <a:latin typeface="Calibri" pitchFamily="34" charset="0"/>
              </a:rPr>
              <a:t>affiliation obligatoire auprès d'une mutualité</a:t>
            </a:r>
          </a:p>
          <a:p>
            <a:pPr marL="895350" lvl="1" indent="-352425">
              <a:spcBef>
                <a:spcPct val="0"/>
              </a:spcBef>
              <a:buSzPct val="75000"/>
              <a:buFont typeface="Arial" pitchFamily="34" charset="0"/>
              <a:buChar char="•"/>
            </a:pPr>
            <a:r>
              <a:rPr lang="fr" sz="2200" dirty="0">
                <a:latin typeface="Calibri" pitchFamily="34" charset="0"/>
              </a:rPr>
              <a:t>paiement d'une cotisation minimale</a:t>
            </a:r>
          </a:p>
          <a:p>
            <a:pPr marL="895350" lvl="1" indent="-352425">
              <a:spcBef>
                <a:spcPct val="0"/>
              </a:spcBef>
              <a:buSzPct val="75000"/>
              <a:buFont typeface="Arial" pitchFamily="34" charset="0"/>
              <a:buChar char="•"/>
            </a:pPr>
            <a:r>
              <a:rPr lang="fr" sz="2200" dirty="0">
                <a:latin typeface="Calibri" pitchFamily="34" charset="0"/>
              </a:rPr>
              <a:t>(période de 6 mois d'attente)</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19</a:t>
            </a:fld>
            <a:endParaRPr lang="fr" sz="800" dirty="0"/>
          </a:p>
        </p:txBody>
      </p:sp>
    </p:spTree>
    <p:extLst>
      <p:ext uri="{BB962C8B-B14F-4D97-AF65-F5344CB8AC3E}">
        <p14:creationId xmlns:p14="http://schemas.microsoft.com/office/powerpoint/2010/main" val="156844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19767" y="0"/>
            <a:ext cx="7296150" cy="1143000"/>
          </a:xfrm>
        </p:spPr>
        <p:txBody>
          <a:bodyPr/>
          <a:lstStyle/>
          <a:p>
            <a:r>
              <a:rPr lang="fr" i="1" dirty="0">
                <a:latin typeface="Calibri" pitchFamily="34" charset="0"/>
              </a:rPr>
              <a:t>Table des matières</a:t>
            </a:r>
          </a:p>
        </p:txBody>
      </p:sp>
      <p:sp>
        <p:nvSpPr>
          <p:cNvPr id="27651" name="Rectangle 3"/>
          <p:cNvSpPr>
            <a:spLocks noGrp="1" noChangeArrowheads="1"/>
          </p:cNvSpPr>
          <p:nvPr>
            <p:ph type="body" idx="1"/>
          </p:nvPr>
        </p:nvSpPr>
        <p:spPr/>
        <p:txBody>
          <a:bodyPr/>
          <a:lstStyle/>
          <a:p>
            <a:pPr marL="1168400" lvl="1" indent="-711200">
              <a:spcBef>
                <a:spcPts val="0"/>
              </a:spcBef>
              <a:buFontTx/>
              <a:buAutoNum type="romanUcPeriod"/>
            </a:pPr>
            <a:endParaRPr lang="fr" sz="1000" dirty="0">
              <a:latin typeface="Calibri" pitchFamily="34" charset="0"/>
            </a:endParaRPr>
          </a:p>
          <a:p>
            <a:pPr marL="1168400" lvl="1" indent="-711200">
              <a:lnSpc>
                <a:spcPct val="150000"/>
              </a:lnSpc>
              <a:buFontTx/>
              <a:buAutoNum type="romanUcPeriod"/>
            </a:pPr>
            <a:r>
              <a:rPr lang="fr" dirty="0">
                <a:latin typeface="Calibri" pitchFamily="34" charset="0"/>
              </a:rPr>
              <a:t>Introduction</a:t>
            </a:r>
          </a:p>
          <a:p>
            <a:pPr marL="2025650" lvl="3" indent="-711200">
              <a:spcBef>
                <a:spcPts val="0"/>
              </a:spcBef>
              <a:buFont typeface="Wingdings" pitchFamily="2" charset="2"/>
              <a:buChar char="§"/>
            </a:pPr>
            <a:r>
              <a:rPr lang="fr" dirty="0">
                <a:latin typeface="Calibri" pitchFamily="34" charset="0"/>
              </a:rPr>
              <a:t>Aperçu historique</a:t>
            </a:r>
          </a:p>
          <a:p>
            <a:pPr marL="2025650" lvl="3" indent="-711200">
              <a:spcBef>
                <a:spcPts val="0"/>
              </a:spcBef>
              <a:buFont typeface="Wingdings" pitchFamily="2" charset="2"/>
              <a:buChar char="§"/>
            </a:pPr>
            <a:r>
              <a:rPr lang="fr" dirty="0">
                <a:latin typeface="Calibri" pitchFamily="34" charset="0"/>
              </a:rPr>
              <a:t>Objectifs de l'assurance obligatoire soins de santé</a:t>
            </a:r>
          </a:p>
          <a:p>
            <a:pPr marL="1168400" lvl="1" indent="-711200">
              <a:lnSpc>
                <a:spcPct val="150000"/>
              </a:lnSpc>
              <a:buFontTx/>
              <a:buAutoNum type="romanUcPeriod"/>
            </a:pPr>
            <a:r>
              <a:rPr lang="fr" dirty="0">
                <a:latin typeface="Calibri" pitchFamily="34" charset="0"/>
              </a:rPr>
              <a:t>Structure de l'organisation &amp; gestion</a:t>
            </a:r>
          </a:p>
          <a:p>
            <a:pPr marL="1168400" lvl="1" indent="-711200">
              <a:lnSpc>
                <a:spcPct val="150000"/>
              </a:lnSpc>
              <a:buFontTx/>
              <a:buAutoNum type="romanUcPeriod"/>
            </a:pPr>
            <a:r>
              <a:rPr lang="fr" dirty="0">
                <a:latin typeface="Calibri" pitchFamily="34" charset="0"/>
              </a:rPr>
              <a:t>Finances &amp; dépenses en matière de soins de santé </a:t>
            </a:r>
          </a:p>
          <a:p>
            <a:pPr marL="1168400" lvl="1" indent="-711200">
              <a:lnSpc>
                <a:spcPct val="150000"/>
              </a:lnSpc>
              <a:buFontTx/>
              <a:buAutoNum type="romanUcPeriod"/>
            </a:pPr>
            <a:r>
              <a:rPr lang="fr" dirty="0">
                <a:latin typeface="Calibri" pitchFamily="34" charset="0"/>
              </a:rPr>
              <a:t>Assurance obligatoire soins de santé</a:t>
            </a:r>
          </a:p>
          <a:p>
            <a:pPr marL="1168400" lvl="1" indent="-711200">
              <a:lnSpc>
                <a:spcPct val="150000"/>
              </a:lnSpc>
              <a:buFontTx/>
              <a:buAutoNum type="romanUcPeriod"/>
            </a:pPr>
            <a:r>
              <a:rPr lang="fr" dirty="0">
                <a:latin typeface="Calibri" pitchFamily="34" charset="0"/>
              </a:rPr>
              <a:t>Conclusion : caractéristiques-clés</a:t>
            </a:r>
          </a:p>
          <a:p>
            <a:pPr marL="457200" lvl="1" indent="0">
              <a:lnSpc>
                <a:spcPct val="150000"/>
              </a:lnSpc>
              <a:buNone/>
            </a:pPr>
            <a:endParaRPr lang="fr" dirty="0">
              <a:latin typeface="Calibri" pitchFamily="34" charset="0"/>
            </a:endParaRPr>
          </a:p>
        </p:txBody>
      </p:sp>
      <p:sp>
        <p:nvSpPr>
          <p:cNvPr id="27653" name="Rectangle 5"/>
          <p:cNvSpPr>
            <a:spLocks noChangeArrowheads="1"/>
          </p:cNvSpPr>
          <p:nvPr/>
        </p:nvSpPr>
        <p:spPr bwMode="auto">
          <a:xfrm>
            <a:off x="276225" y="455613"/>
            <a:ext cx="8591550" cy="1144587"/>
          </a:xfrm>
          <a:prstGeom prst="rect">
            <a:avLst/>
          </a:prstGeom>
          <a:noFill/>
          <a:ln w="9525">
            <a:noFill/>
            <a:miter lim="800000"/>
            <a:headEnd/>
            <a:tailEnd/>
          </a:ln>
        </p:spPr>
        <p:txBody>
          <a:bodyPr/>
          <a:lstStyle/>
          <a:p>
            <a:endParaRPr lang="nl-BE"/>
          </a:p>
        </p:txBody>
      </p:sp>
      <p:sp>
        <p:nvSpPr>
          <p:cNvPr id="27654" name="Rectangle 6"/>
          <p:cNvSpPr>
            <a:spLocks noChangeArrowheads="1"/>
          </p:cNvSpPr>
          <p:nvPr/>
        </p:nvSpPr>
        <p:spPr bwMode="auto">
          <a:xfrm>
            <a:off x="746125" y="796925"/>
            <a:ext cx="120650" cy="517525"/>
          </a:xfrm>
          <a:prstGeom prst="rect">
            <a:avLst/>
          </a:prstGeom>
          <a:noFill/>
          <a:ln w="9525">
            <a:noFill/>
            <a:miter lim="800000"/>
            <a:headEnd/>
            <a:tailEnd/>
          </a:ln>
        </p:spPr>
        <p:txBody>
          <a:bodyPr wrap="none" lIns="0" tIns="0" rIns="0" bIns="0">
            <a:spAutoFit/>
          </a:bodyPr>
          <a:lstStyle/>
          <a:p>
            <a:r>
              <a:rPr lang="fr" sz="3400" b="1">
                <a:solidFill>
                  <a:srgbClr val="0000CC"/>
                </a:solidFill>
              </a:rPr>
              <a:t> </a:t>
            </a:r>
            <a:endParaRPr lang="fr">
              <a:latin typeface="Times New Roman" pitchFamily="18" charset="0"/>
            </a:endParaRPr>
          </a:p>
        </p:txBody>
      </p:sp>
      <p:sp>
        <p:nvSpPr>
          <p:cNvPr id="9" name="Slide Number Placeholder 8"/>
          <p:cNvSpPr>
            <a:spLocks noGrp="1"/>
          </p:cNvSpPr>
          <p:nvPr>
            <p:ph type="sldNum" sz="quarter" idx="12"/>
          </p:nvPr>
        </p:nvSpPr>
        <p:spPr/>
        <p:txBody>
          <a:bodyPr/>
          <a:lstStyle/>
          <a:p>
            <a:fld id="{017CA26F-5F87-4D60-A6EB-5B8A5C9BC9C6}" type="slidenum">
              <a:rPr lang="en-US" sz="800" smtClean="0"/>
              <a:pPr/>
              <a:t>2</a:t>
            </a:fld>
            <a:endParaRPr lang="fr" sz="800" dirty="0"/>
          </a:p>
        </p:txBody>
      </p:sp>
    </p:spTree>
    <p:extLst>
      <p:ext uri="{BB962C8B-B14F-4D97-AF65-F5344CB8AC3E}">
        <p14:creationId xmlns:p14="http://schemas.microsoft.com/office/powerpoint/2010/main" val="176251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651"/>
                                        </p:tgtEl>
                                        <p:attrNameLst>
                                          <p:attrName>style.visibility</p:attrName>
                                        </p:attrNameLst>
                                      </p:cBhvr>
                                      <p:to>
                                        <p:strVal val="visible"/>
                                      </p:to>
                                    </p:set>
                                    <p:animEffect transition="in" filter="fade">
                                      <p:cBhvr>
                                        <p:cTn id="10" dur="2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Qu'est-ce qui est couvert ?</a:t>
            </a:r>
          </a:p>
        </p:txBody>
      </p:sp>
      <p:sp>
        <p:nvSpPr>
          <p:cNvPr id="15363" name="Rectangle 3"/>
          <p:cNvSpPr>
            <a:spLocks noGrp="1" noChangeArrowheads="1"/>
          </p:cNvSpPr>
          <p:nvPr>
            <p:ph type="body" idx="1"/>
          </p:nvPr>
        </p:nvSpPr>
        <p:spPr/>
        <p:txBody>
          <a:bodyPr/>
          <a:lstStyle/>
          <a:p>
            <a:pPr algn="ctr">
              <a:lnSpc>
                <a:spcPct val="80000"/>
              </a:lnSpc>
              <a:spcBef>
                <a:spcPct val="0"/>
              </a:spcBef>
              <a:buFont typeface="Wingdings" pitchFamily="2" charset="2"/>
              <a:buNone/>
            </a:pPr>
            <a:r>
              <a:rPr lang="fr" sz="2400" i="1" dirty="0">
                <a:latin typeface="Calibri" pitchFamily="34" charset="0"/>
              </a:rPr>
              <a:t>à la fois les soins préventifs et curatifs requis pour maintenir et rétablir la santé d'une personne </a:t>
            </a:r>
          </a:p>
          <a:p>
            <a:pPr lvl="1" algn="ctr">
              <a:lnSpc>
                <a:spcPct val="80000"/>
              </a:lnSpc>
              <a:spcBef>
                <a:spcPct val="0"/>
              </a:spcBef>
              <a:buFontTx/>
              <a:buNone/>
            </a:pPr>
            <a:endParaRPr lang="fr" i="1" dirty="0">
              <a:latin typeface="Calibri" pitchFamily="34" charset="0"/>
            </a:endParaRPr>
          </a:p>
          <a:p>
            <a:pPr marL="266700" lvl="1" indent="-266700">
              <a:lnSpc>
                <a:spcPct val="90000"/>
              </a:lnSpc>
              <a:buSzPct val="75000"/>
              <a:buFont typeface="Wingdings" pitchFamily="2" charset="2"/>
              <a:buChar char="ü"/>
            </a:pPr>
            <a:r>
              <a:rPr lang="fr" sz="2400" dirty="0">
                <a:latin typeface="Calibri" pitchFamily="34" charset="0"/>
              </a:rPr>
              <a:t>les soins médicaux sont répartis en 29 catégories différentes, les plus importantes concernent les soins médicaux ordinaires (généraliste, spécialiste…), les soins dentaires, les produits pharmaceutiques (spécialités pharmaceutiques, médicaments génériques… </a:t>
            </a:r>
            <a:r>
              <a:rPr lang="fr" sz="2400" dirty="0">
                <a:latin typeface="Calibri" pitchFamily="34" charset="0"/>
                <a:sym typeface="Wingdings"/>
              </a:rPr>
              <a:t>liste positive</a:t>
            </a:r>
            <a:r>
              <a:rPr lang="fr" sz="2400" dirty="0">
                <a:latin typeface="Calibri" pitchFamily="34" charset="0"/>
              </a:rPr>
              <a:t>), </a:t>
            </a:r>
            <a:r>
              <a:rPr lang="fr" dirty="0">
                <a:latin typeface="Calibri" pitchFamily="34" charset="0"/>
              </a:rPr>
              <a:t> l’intervention pour une hospitalisation ou un traitement dans une institution de santé,</a:t>
            </a:r>
            <a:r>
              <a:rPr lang="fr" sz="2400" dirty="0">
                <a:latin typeface="Calibri" pitchFamily="34" charset="0"/>
              </a:rPr>
              <a:t> etc.</a:t>
            </a:r>
          </a:p>
          <a:p>
            <a:pPr marL="266700" indent="-266700">
              <a:lnSpc>
                <a:spcPct val="90000"/>
              </a:lnSpc>
              <a:buSzPct val="75000"/>
              <a:buFont typeface="Wingdings" pitchFamily="2" charset="2"/>
              <a:buChar char="ü"/>
            </a:pPr>
            <a:r>
              <a:rPr lang="fr" sz="2400" dirty="0">
                <a:latin typeface="Calibri" pitchFamily="34" charset="0"/>
              </a:rPr>
              <a:t>sont exclus :</a:t>
            </a:r>
          </a:p>
          <a:p>
            <a:pPr marL="809625" lvl="1" indent="-266700">
              <a:lnSpc>
                <a:spcPct val="90000"/>
              </a:lnSpc>
              <a:buSzPct val="75000"/>
              <a:buFont typeface="Arial" pitchFamily="34" charset="0"/>
              <a:buChar char="•"/>
            </a:pPr>
            <a:r>
              <a:rPr lang="fr" dirty="0">
                <a:latin typeface="Calibri" pitchFamily="34" charset="0"/>
              </a:rPr>
              <a:t>les soins esthétiques</a:t>
            </a:r>
          </a:p>
          <a:p>
            <a:pPr marL="809625" lvl="1" indent="-266700">
              <a:lnSpc>
                <a:spcPct val="90000"/>
              </a:lnSpc>
              <a:buSzPct val="75000"/>
              <a:buFont typeface="Arial" pitchFamily="34" charset="0"/>
              <a:buChar char="•"/>
            </a:pPr>
            <a:r>
              <a:rPr lang="fr" dirty="0">
                <a:latin typeface="Calibri" pitchFamily="34" charset="0"/>
              </a:rPr>
              <a:t>les prestations qui ne respectent pas les critères de remboursement</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20</a:t>
            </a:fld>
            <a:endParaRPr lang="fr" sz="800" dirty="0"/>
          </a:p>
        </p:txBody>
      </p:sp>
    </p:spTree>
    <p:extLst>
      <p:ext uri="{BB962C8B-B14F-4D97-AF65-F5344CB8AC3E}">
        <p14:creationId xmlns:p14="http://schemas.microsoft.com/office/powerpoint/2010/main" val="159055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gtEl>
                                        <p:attrNameLst>
                                          <p:attrName>style.visibility</p:attrName>
                                        </p:attrNameLst>
                                      </p:cBhvr>
                                      <p:to>
                                        <p:strVal val="visible"/>
                                      </p:to>
                                    </p:set>
                                    <p:animEffect transition="in" filter="fade">
                                      <p:cBhvr>
                                        <p:cTn id="10"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842B716-1B09-4A6E-A606-1EFB2ACCA96F}" type="slidenum">
              <a:rPr lang="en-US" sz="800" smtClean="0"/>
              <a:pPr/>
              <a:t>21</a:t>
            </a:fld>
            <a:endParaRPr lang="fr" sz="800" dirty="0"/>
          </a:p>
        </p:txBody>
      </p:sp>
      <p:sp>
        <p:nvSpPr>
          <p:cNvPr id="46082" name="Rectangle 2"/>
          <p:cNvSpPr>
            <a:spLocks noGrp="1" noChangeArrowheads="1"/>
          </p:cNvSpPr>
          <p:nvPr>
            <p:ph type="body" idx="1"/>
          </p:nvPr>
        </p:nvSpPr>
        <p:spPr>
          <a:xfrm>
            <a:off x="685242" y="1630363"/>
            <a:ext cx="8135260" cy="4678362"/>
          </a:xfrm>
        </p:spPr>
        <p:txBody>
          <a:bodyPr/>
          <a:lstStyle/>
          <a:p>
            <a:pPr marL="266700" indent="-266700">
              <a:lnSpc>
                <a:spcPct val="90000"/>
              </a:lnSpc>
              <a:buSzPct val="75000"/>
              <a:buFont typeface="Wingdings" pitchFamily="2" charset="2"/>
              <a:buChar char="ü"/>
            </a:pPr>
            <a:endParaRPr lang="fr" sz="2400" dirty="0">
              <a:latin typeface="Calibri" pitchFamily="34" charset="0"/>
            </a:endParaRPr>
          </a:p>
          <a:p>
            <a:pPr marL="266700" indent="-266700">
              <a:lnSpc>
                <a:spcPct val="90000"/>
              </a:lnSpc>
              <a:buSzPct val="75000"/>
              <a:buFont typeface="Wingdings" pitchFamily="2" charset="2"/>
              <a:buChar char="ü"/>
            </a:pPr>
            <a:r>
              <a:rPr lang="fr" sz="2400" dirty="0">
                <a:latin typeface="Calibri" pitchFamily="34" charset="0"/>
              </a:rPr>
              <a:t>honoraires</a:t>
            </a:r>
          </a:p>
          <a:p>
            <a:pPr lvl="1">
              <a:buSzPct val="75000"/>
              <a:buFont typeface="Arial" pitchFamily="34" charset="0"/>
              <a:buChar char="•"/>
            </a:pPr>
            <a:r>
              <a:rPr lang="fr" sz="2200" dirty="0">
                <a:latin typeface="Calibri" pitchFamily="34" charset="0"/>
                <a:cs typeface="Calibri" pitchFamily="34" charset="0"/>
              </a:rPr>
              <a:t>honoraires pour service (à l’acte) ou livraison de médicaments </a:t>
            </a:r>
          </a:p>
          <a:p>
            <a:pPr lvl="1">
              <a:buSzPct val="75000"/>
              <a:buFont typeface="Arial" pitchFamily="34" charset="0"/>
              <a:buChar char="•"/>
            </a:pPr>
            <a:r>
              <a:rPr lang="fr" sz="2200" dirty="0">
                <a:latin typeface="Calibri" pitchFamily="34" charset="0"/>
                <a:cs typeface="Calibri" pitchFamily="34" charset="0"/>
              </a:rPr>
              <a:t>honoraires fixes (par jour, par admission) </a:t>
            </a:r>
          </a:p>
          <a:p>
            <a:pPr lvl="1">
              <a:buSzPct val="75000"/>
              <a:buFont typeface="Arial" pitchFamily="34" charset="0"/>
              <a:buChar char="•"/>
            </a:pPr>
            <a:r>
              <a:rPr lang="fr" sz="2200" dirty="0">
                <a:latin typeface="Calibri" pitchFamily="34" charset="0"/>
                <a:cs typeface="Calibri" pitchFamily="34" charset="0"/>
              </a:rPr>
              <a:t>honoraires mixtes</a:t>
            </a:r>
          </a:p>
          <a:p>
            <a:pPr marL="266700" indent="-266700">
              <a:lnSpc>
                <a:spcPct val="90000"/>
              </a:lnSpc>
              <a:buSzPct val="75000"/>
              <a:buFont typeface="Wingdings" pitchFamily="2" charset="2"/>
              <a:buChar char="ü"/>
            </a:pPr>
            <a:r>
              <a:rPr lang="fr-BE" sz="2400" dirty="0">
                <a:latin typeface="Calibri" pitchFamily="34" charset="0"/>
              </a:rPr>
              <a:t>base pour le remboursement</a:t>
            </a:r>
          </a:p>
          <a:p>
            <a:pPr lvl="1">
              <a:buSzPct val="75000"/>
              <a:buFont typeface="Arial" pitchFamily="34" charset="0"/>
              <a:buChar char="•"/>
            </a:pPr>
            <a:r>
              <a:rPr lang="fr" sz="2200" dirty="0">
                <a:latin typeface="Calibri" pitchFamily="34" charset="0"/>
                <a:cs typeface="Calibri" pitchFamily="34" charset="0"/>
              </a:rPr>
              <a:t>médicaments et dispositifs médicaux</a:t>
            </a:r>
            <a:endParaRPr lang="fr-BE" sz="2200" dirty="0">
              <a:latin typeface="Calibri" pitchFamily="34" charset="0"/>
              <a:cs typeface="Calibri" pitchFamily="34" charset="0"/>
            </a:endParaRPr>
          </a:p>
          <a:p>
            <a:pPr marL="266700" indent="-266700">
              <a:lnSpc>
                <a:spcPct val="90000"/>
              </a:lnSpc>
              <a:buSzPct val="75000"/>
              <a:buFont typeface="Wingdings" pitchFamily="2" charset="2"/>
              <a:buChar char="ü"/>
            </a:pPr>
            <a:r>
              <a:rPr lang="fr-BE" sz="2400" dirty="0">
                <a:latin typeface="Calibri" pitchFamily="34" charset="0"/>
              </a:rPr>
              <a:t>budgets – « activity based » ou par jour</a:t>
            </a:r>
          </a:p>
          <a:p>
            <a:pPr lvl="1">
              <a:buSzPct val="75000"/>
              <a:buFont typeface="Arial" pitchFamily="34" charset="0"/>
              <a:buChar char="•"/>
            </a:pPr>
            <a:r>
              <a:rPr lang="fr" sz="2200" dirty="0">
                <a:latin typeface="Calibri" pitchFamily="34" charset="0"/>
                <a:cs typeface="Calibri" pitchFamily="34" charset="0"/>
              </a:rPr>
              <a:t>hôpitaux, centres de jour, centres de rééducation...</a:t>
            </a:r>
          </a:p>
        </p:txBody>
      </p:sp>
      <p:sp>
        <p:nvSpPr>
          <p:cNvPr id="46087" name="Rectangle 7"/>
          <p:cNvSpPr>
            <a:spLocks noChangeArrowheads="1"/>
          </p:cNvSpPr>
          <p:nvPr/>
        </p:nvSpPr>
        <p:spPr bwMode="auto">
          <a:xfrm>
            <a:off x="1691067" y="39141"/>
            <a:ext cx="7451611" cy="1143000"/>
          </a:xfrm>
          <a:prstGeom prst="rect">
            <a:avLst/>
          </a:prstGeom>
          <a:noFill/>
          <a:ln w="9525">
            <a:noFill/>
            <a:miter lim="800000"/>
            <a:headEnd/>
            <a:tailEnd/>
          </a:ln>
          <a:effectLst/>
        </p:spPr>
        <p:txBody>
          <a:bodyPr lIns="85371" tIns="42685" rIns="85371" bIns="42685" anchor="ctr"/>
          <a:lstStyle/>
          <a:p>
            <a:pPr algn="ctr" defTabSz="854075"/>
            <a:r>
              <a:rPr lang="fr" sz="2000" b="1" i="1" dirty="0">
                <a:solidFill>
                  <a:srgbClr val="007C92"/>
                </a:solidFill>
                <a:latin typeface="Calibri" pitchFamily="34" charset="0"/>
              </a:rPr>
              <a:t>Honoraires &amp; tarifs (1)</a:t>
            </a:r>
            <a:endParaRPr lang="fr" sz="2000" i="1" dirty="0">
              <a:solidFill>
                <a:srgbClr val="007C92"/>
              </a:solidFill>
              <a:latin typeface="Calibri" pitchFamily="34" charset="0"/>
            </a:endParaRPr>
          </a:p>
        </p:txBody>
      </p:sp>
    </p:spTree>
    <p:extLst>
      <p:ext uri="{BB962C8B-B14F-4D97-AF65-F5344CB8AC3E}">
        <p14:creationId xmlns:p14="http://schemas.microsoft.com/office/powerpoint/2010/main" val="1215142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18CE3BC-9C31-4918-9371-EABB4FB80778}" type="slidenum">
              <a:rPr lang="en-US" sz="800"/>
              <a:pPr/>
              <a:t>22</a:t>
            </a:fld>
            <a:endParaRPr lang="fr" sz="800" dirty="0"/>
          </a:p>
        </p:txBody>
      </p:sp>
      <p:sp>
        <p:nvSpPr>
          <p:cNvPr id="47106" name="Rectangle 2"/>
          <p:cNvSpPr>
            <a:spLocks noGrp="1" noChangeArrowheads="1"/>
          </p:cNvSpPr>
          <p:nvPr>
            <p:ph type="body" idx="1"/>
          </p:nvPr>
        </p:nvSpPr>
        <p:spPr>
          <a:xfrm>
            <a:off x="685242" y="1782763"/>
            <a:ext cx="8135230" cy="4525962"/>
          </a:xfrm>
        </p:spPr>
        <p:txBody>
          <a:bodyPr/>
          <a:lstStyle/>
          <a:p>
            <a:pPr marL="266700" indent="-266700">
              <a:lnSpc>
                <a:spcPct val="90000"/>
              </a:lnSpc>
              <a:buSzPct val="75000"/>
              <a:buFont typeface="Wingdings" pitchFamily="2" charset="2"/>
              <a:buChar char="ü"/>
            </a:pPr>
            <a:endParaRPr lang="fr" sz="2400" dirty="0">
              <a:latin typeface="Calibri" pitchFamily="34" charset="0"/>
            </a:endParaRPr>
          </a:p>
          <a:p>
            <a:pPr marL="266700" indent="-266700">
              <a:lnSpc>
                <a:spcPct val="90000"/>
              </a:lnSpc>
              <a:buSzPct val="75000"/>
              <a:buFont typeface="Wingdings" pitchFamily="2" charset="2"/>
              <a:buChar char="ü"/>
            </a:pPr>
            <a:r>
              <a:rPr lang="fr" sz="2400" dirty="0">
                <a:latin typeface="Calibri" pitchFamily="34" charset="0"/>
              </a:rPr>
              <a:t>comment sont déterminés les honoraires/tarifs ?</a:t>
            </a:r>
          </a:p>
          <a:p>
            <a:pPr lvl="1">
              <a:buSzPct val="75000"/>
              <a:buFont typeface="Arial" pitchFamily="34" charset="0"/>
              <a:buChar char="•"/>
            </a:pPr>
            <a:r>
              <a:rPr lang="fr" sz="2200" dirty="0">
                <a:latin typeface="Calibri" pitchFamily="34" charset="0"/>
                <a:cs typeface="Calibri" pitchFamily="34" charset="0"/>
              </a:rPr>
              <a:t>conventions (composition égale)</a:t>
            </a:r>
          </a:p>
          <a:p>
            <a:pPr lvl="1">
              <a:buSzPct val="75000"/>
              <a:buFont typeface="Arial" pitchFamily="34" charset="0"/>
              <a:buChar char="•"/>
            </a:pPr>
            <a:r>
              <a:rPr lang="nl-BE" sz="2200" dirty="0">
                <a:latin typeface="Calibri" pitchFamily="34" charset="0"/>
                <a:cs typeface="Calibri" pitchFamily="34" charset="0"/>
              </a:rPr>
              <a:t>a</a:t>
            </a:r>
            <a:r>
              <a:rPr lang="fr" sz="2200" dirty="0">
                <a:latin typeface="Calibri" pitchFamily="34" charset="0"/>
                <a:cs typeface="Calibri" pitchFamily="34" charset="0"/>
              </a:rPr>
              <a:t>ccord au sein d'une commission nationale commune</a:t>
            </a:r>
          </a:p>
          <a:p>
            <a:pPr lvl="1">
              <a:buSzPct val="75000"/>
              <a:buFont typeface="Arial" pitchFamily="34" charset="0"/>
              <a:buChar char="•"/>
            </a:pPr>
            <a:r>
              <a:rPr lang="fr" sz="2200" dirty="0">
                <a:latin typeface="Calibri" pitchFamily="34" charset="0"/>
                <a:cs typeface="Calibri" pitchFamily="34" charset="0"/>
              </a:rPr>
              <a:t>approbation par le management et le/la ministre</a:t>
            </a:r>
          </a:p>
          <a:p>
            <a:pPr lvl="1">
              <a:buSzPct val="75000"/>
              <a:buFont typeface="Arial" pitchFamily="34" charset="0"/>
              <a:buChar char="•"/>
            </a:pPr>
            <a:r>
              <a:rPr lang="fr" sz="2200" dirty="0">
                <a:latin typeface="Calibri" pitchFamily="34" charset="0"/>
                <a:cs typeface="Calibri" pitchFamily="34" charset="0"/>
              </a:rPr>
              <a:t>adhésion d'un nombre minimum de dispensateurs de soins de santé (60 %)</a:t>
            </a:r>
          </a:p>
          <a:p>
            <a:pPr marL="457200" lvl="1" indent="0">
              <a:spcBef>
                <a:spcPts val="1200"/>
              </a:spcBef>
              <a:buSzPct val="75000"/>
              <a:buNone/>
            </a:pPr>
            <a:r>
              <a:rPr lang="fr" sz="2200" dirty="0">
                <a:latin typeface="Calibri" pitchFamily="34" charset="0"/>
                <a:cs typeface="Calibri" pitchFamily="34" charset="0"/>
              </a:rPr>
              <a:t>			“</a:t>
            </a:r>
            <a:r>
              <a:rPr lang="fr" sz="2200" i="1" dirty="0" err="1">
                <a:latin typeface="Calibri" pitchFamily="34" charset="0"/>
                <a:cs typeface="Calibri" pitchFamily="34" charset="0"/>
              </a:rPr>
              <a:t>conventionné</a:t>
            </a:r>
            <a:r>
              <a:rPr lang="fr" sz="2200" dirty="0">
                <a:latin typeface="Calibri" pitchFamily="34" charset="0"/>
                <a:cs typeface="Calibri" pitchFamily="34" charset="0"/>
              </a:rPr>
              <a:t>” vs “</a:t>
            </a:r>
            <a:r>
              <a:rPr lang="fr" sz="2200" i="1" dirty="0">
                <a:latin typeface="Calibri" pitchFamily="34" charset="0"/>
                <a:cs typeface="Calibri" pitchFamily="34" charset="0"/>
              </a:rPr>
              <a:t>non conventionné</a:t>
            </a:r>
            <a:r>
              <a:rPr lang="fr" sz="2200" dirty="0">
                <a:latin typeface="Calibri" pitchFamily="34" charset="0"/>
                <a:cs typeface="Calibri" pitchFamily="34" charset="0"/>
              </a:rPr>
              <a:t>”</a:t>
            </a:r>
          </a:p>
          <a:p>
            <a:pPr lvl="1">
              <a:buSzPct val="75000"/>
              <a:buFont typeface="Arial" pitchFamily="34" charset="0"/>
              <a:buChar char="•"/>
            </a:pPr>
            <a:r>
              <a:rPr lang="fr" sz="2200" dirty="0">
                <a:latin typeface="Calibri" pitchFamily="34" charset="0"/>
                <a:cs typeface="Calibri" pitchFamily="34" charset="0"/>
              </a:rPr>
              <a:t>si pas de convention : </a:t>
            </a:r>
          </a:p>
          <a:p>
            <a:pPr lvl="2">
              <a:buSzPct val="75000"/>
              <a:buFont typeface="Calibri" pitchFamily="34" charset="0"/>
              <a:buChar char="-"/>
            </a:pPr>
            <a:r>
              <a:rPr lang="fr" dirty="0">
                <a:latin typeface="Calibri" pitchFamily="34" charset="0"/>
                <a:cs typeface="Calibri" pitchFamily="34" charset="0"/>
              </a:rPr>
              <a:t>tarif de référence ou</a:t>
            </a:r>
          </a:p>
          <a:p>
            <a:pPr lvl="2">
              <a:buSzPct val="75000"/>
              <a:buFont typeface="Calibri" pitchFamily="34" charset="0"/>
              <a:buChar char="-"/>
            </a:pPr>
            <a:r>
              <a:rPr lang="fr" dirty="0">
                <a:latin typeface="Calibri" pitchFamily="34" charset="0"/>
                <a:cs typeface="Calibri" pitchFamily="34" charset="0"/>
              </a:rPr>
              <a:t>tarif fixé par le gouvernement</a:t>
            </a:r>
          </a:p>
        </p:txBody>
      </p:sp>
      <p:sp>
        <p:nvSpPr>
          <p:cNvPr id="47109" name="Rectangle 5"/>
          <p:cNvSpPr>
            <a:spLocks noChangeArrowheads="1"/>
          </p:cNvSpPr>
          <p:nvPr/>
        </p:nvSpPr>
        <p:spPr bwMode="auto">
          <a:xfrm>
            <a:off x="1692389" y="39141"/>
            <a:ext cx="7451611" cy="1143000"/>
          </a:xfrm>
          <a:prstGeom prst="rect">
            <a:avLst/>
          </a:prstGeom>
          <a:noFill/>
          <a:ln w="9525">
            <a:noFill/>
            <a:miter lim="800000"/>
            <a:headEnd/>
            <a:tailEnd/>
          </a:ln>
          <a:effectLst/>
        </p:spPr>
        <p:txBody>
          <a:bodyPr lIns="85371" tIns="42685" rIns="85371" bIns="42685" anchor="ctr"/>
          <a:lstStyle/>
          <a:p>
            <a:pPr algn="ctr" defTabSz="854075"/>
            <a:r>
              <a:rPr lang="fr" sz="2000" b="1" i="1" dirty="0">
                <a:solidFill>
                  <a:srgbClr val="007C92"/>
                </a:solidFill>
                <a:latin typeface="Calibri" pitchFamily="34" charset="0"/>
              </a:rPr>
              <a:t>Honoraires &amp; tarifs (2)</a:t>
            </a:r>
            <a:endParaRPr lang="fr" sz="2000" i="1" dirty="0">
              <a:solidFill>
                <a:srgbClr val="007C92"/>
              </a:solidFill>
              <a:latin typeface="Calibri" pitchFamily="34" charset="0"/>
            </a:endParaRPr>
          </a:p>
        </p:txBody>
      </p:sp>
      <p:sp>
        <p:nvSpPr>
          <p:cNvPr id="2" name="Bent-Up Arrow 1"/>
          <p:cNvSpPr/>
          <p:nvPr/>
        </p:nvSpPr>
        <p:spPr>
          <a:xfrm rot="5400000">
            <a:off x="2684129" y="4380767"/>
            <a:ext cx="247350" cy="792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282426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0" y="228600"/>
            <a:ext cx="7620000" cy="1143000"/>
          </a:xfrm>
        </p:spPr>
        <p:txBody>
          <a:bodyPr/>
          <a:lstStyle/>
          <a:p>
            <a:pPr>
              <a:lnSpc>
                <a:spcPct val="90000"/>
              </a:lnSpc>
            </a:pPr>
            <a:endParaRPr lang="fr" sz="2400" i="1" dirty="0">
              <a:solidFill>
                <a:schemeClr val="tx1"/>
              </a:solidFill>
            </a:endParaRPr>
          </a:p>
        </p:txBody>
      </p:sp>
      <p:sp>
        <p:nvSpPr>
          <p:cNvPr id="19459" name="Rectangle 3"/>
          <p:cNvSpPr>
            <a:spLocks noGrp="1" noChangeArrowheads="1"/>
          </p:cNvSpPr>
          <p:nvPr>
            <p:ph type="body" idx="1"/>
          </p:nvPr>
        </p:nvSpPr>
        <p:spPr/>
        <p:txBody>
          <a:bodyPr/>
          <a:lstStyle/>
          <a:p>
            <a:pPr marL="0" indent="0">
              <a:spcBef>
                <a:spcPct val="0"/>
              </a:spcBef>
              <a:buFont typeface="Wingdings" pitchFamily="2" charset="2"/>
              <a:buNone/>
            </a:pPr>
            <a:r>
              <a:rPr lang="fr" sz="3200" dirty="0"/>
              <a:t> </a:t>
            </a:r>
          </a:p>
          <a:p>
            <a:pPr marL="0" indent="0">
              <a:spcBef>
                <a:spcPct val="0"/>
              </a:spcBef>
              <a:buFont typeface="Wingdings" pitchFamily="2" charset="2"/>
              <a:buNone/>
            </a:pPr>
            <a:endParaRPr lang="fr" sz="2800" dirty="0"/>
          </a:p>
          <a:p>
            <a:pPr lvl="1" algn="ctr">
              <a:spcBef>
                <a:spcPct val="0"/>
              </a:spcBef>
              <a:buFont typeface="Arial" charset="0"/>
              <a:buNone/>
            </a:pPr>
            <a:r>
              <a:rPr lang="fr" dirty="0">
                <a:latin typeface="Calibri" pitchFamily="34" charset="0"/>
              </a:rPr>
              <a:t>L'assurance soins de santé belge</a:t>
            </a:r>
          </a:p>
          <a:p>
            <a:pPr lvl="1" algn="ctr">
              <a:spcBef>
                <a:spcPct val="0"/>
              </a:spcBef>
              <a:buFont typeface="Arial" charset="0"/>
              <a:buNone/>
            </a:pPr>
            <a:r>
              <a:rPr lang="fr" dirty="0">
                <a:latin typeface="Calibri" pitchFamily="34" charset="0"/>
              </a:rPr>
              <a:t> fournit</a:t>
            </a:r>
          </a:p>
          <a:p>
            <a:pPr lvl="1" algn="ctr">
              <a:spcBef>
                <a:spcPct val="0"/>
              </a:spcBef>
              <a:buFont typeface="Arial" charset="0"/>
              <a:buNone/>
            </a:pPr>
            <a:r>
              <a:rPr lang="fr" dirty="0">
                <a:latin typeface="Calibri" pitchFamily="34" charset="0"/>
              </a:rPr>
              <a:t>une contribution financière aux coûts,</a:t>
            </a:r>
          </a:p>
          <a:p>
            <a:pPr lvl="1" algn="ctr">
              <a:spcBef>
                <a:spcPct val="0"/>
              </a:spcBef>
              <a:buFont typeface="Arial" charset="0"/>
              <a:buNone/>
            </a:pPr>
            <a:r>
              <a:rPr lang="fr" dirty="0">
                <a:latin typeface="Calibri" pitchFamily="34" charset="0"/>
              </a:rPr>
              <a:t>c.-à-d. un système de remboursement</a:t>
            </a:r>
          </a:p>
          <a:p>
            <a:pPr lvl="1" algn="ctr">
              <a:spcBef>
                <a:spcPct val="0"/>
              </a:spcBef>
              <a:buFont typeface="Arial" charset="0"/>
              <a:buNone/>
            </a:pPr>
            <a:endParaRPr lang="fr" dirty="0"/>
          </a:p>
          <a:p>
            <a:pPr lvl="1">
              <a:spcBef>
                <a:spcPct val="0"/>
              </a:spcBef>
              <a:buFont typeface="Arial" charset="0"/>
              <a:buNone/>
            </a:pPr>
            <a:endParaRPr lang="fr" dirty="0"/>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23</a:t>
            </a:fld>
            <a:endParaRPr lang="fr" sz="800" dirty="0"/>
          </a:p>
        </p:txBody>
      </p:sp>
    </p:spTree>
    <p:extLst>
      <p:ext uri="{BB962C8B-B14F-4D97-AF65-F5344CB8AC3E}">
        <p14:creationId xmlns:p14="http://schemas.microsoft.com/office/powerpoint/2010/main" val="124351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524000" y="0"/>
            <a:ext cx="7620000" cy="1143000"/>
          </a:xfrm>
        </p:spPr>
        <p:txBody>
          <a:bodyPr/>
          <a:lstStyle/>
          <a:p>
            <a:r>
              <a:rPr lang="fr" i="1" dirty="0">
                <a:latin typeface="Calibri" pitchFamily="34" charset="0"/>
              </a:rPr>
              <a:t>Comment les patients obtiennent un remboursement ?</a:t>
            </a:r>
          </a:p>
        </p:txBody>
      </p:sp>
      <p:sp>
        <p:nvSpPr>
          <p:cNvPr id="135171" name="Rectangle 3"/>
          <p:cNvSpPr>
            <a:spLocks noGrp="1" noChangeArrowheads="1"/>
          </p:cNvSpPr>
          <p:nvPr>
            <p:ph type="body" idx="1"/>
          </p:nvPr>
        </p:nvSpPr>
        <p:spPr/>
        <p:txBody>
          <a:bodyPr/>
          <a:lstStyle/>
          <a:p>
            <a:pPr marL="361950" indent="-361950">
              <a:spcBef>
                <a:spcPct val="0"/>
              </a:spcBef>
              <a:buFont typeface="Wingdings" pitchFamily="2" charset="2"/>
              <a:buChar char="ü"/>
            </a:pPr>
            <a:endParaRPr lang="fr" sz="2800" dirty="0"/>
          </a:p>
          <a:p>
            <a:pPr marL="361950" indent="-361950">
              <a:spcBef>
                <a:spcPct val="0"/>
              </a:spcBef>
              <a:buFont typeface="Wingdings" pitchFamily="2" charset="2"/>
              <a:buChar char="ü"/>
            </a:pPr>
            <a:endParaRPr lang="fr" sz="2800" dirty="0"/>
          </a:p>
          <a:p>
            <a:pPr marL="266700" indent="-266700">
              <a:spcBef>
                <a:spcPct val="0"/>
              </a:spcBef>
              <a:buSzPct val="75000"/>
              <a:buFont typeface="Wingdings" pitchFamily="2" charset="2"/>
              <a:buChar char="ü"/>
            </a:pPr>
            <a:r>
              <a:rPr lang="fr" sz="2400" dirty="0">
                <a:latin typeface="Calibri" pitchFamily="34" charset="0"/>
              </a:rPr>
              <a:t>procédure standard :</a:t>
            </a:r>
          </a:p>
          <a:p>
            <a:pPr marL="361950" indent="-361950">
              <a:spcBef>
                <a:spcPct val="0"/>
              </a:spcBef>
              <a:buSzPct val="75000"/>
              <a:buFont typeface="Wingdings" pitchFamily="2" charset="2"/>
              <a:buNone/>
            </a:pPr>
            <a:r>
              <a:rPr lang="fr" sz="2400" dirty="0">
                <a:latin typeface="Calibri" pitchFamily="34" charset="0"/>
              </a:rPr>
              <a:t>		</a:t>
            </a:r>
            <a:r>
              <a:rPr lang="fr" sz="2200" dirty="0">
                <a:latin typeface="Calibri" pitchFamily="34" charset="0"/>
              </a:rPr>
              <a:t>remboursement a posteriori</a:t>
            </a:r>
          </a:p>
          <a:p>
            <a:pPr marL="361950" indent="-361950">
              <a:spcBef>
                <a:spcPct val="0"/>
              </a:spcBef>
              <a:buSzPct val="75000"/>
              <a:buFont typeface="Wingdings" pitchFamily="2" charset="2"/>
              <a:buNone/>
            </a:pPr>
            <a:endParaRPr lang="fr" sz="2400" dirty="0">
              <a:latin typeface="Calibri" pitchFamily="34" charset="0"/>
            </a:endParaRPr>
          </a:p>
          <a:p>
            <a:pPr marL="266700" indent="-266700">
              <a:spcBef>
                <a:spcPct val="0"/>
              </a:spcBef>
              <a:buSzPct val="75000"/>
              <a:buFont typeface="Wingdings" pitchFamily="2" charset="2"/>
              <a:buChar char="ü"/>
            </a:pPr>
            <a:r>
              <a:rPr lang="fr" sz="2400" dirty="0">
                <a:latin typeface="Calibri" pitchFamily="34" charset="0"/>
              </a:rPr>
              <a:t>règle spéciale : système du tiers-payant</a:t>
            </a:r>
          </a:p>
          <a:p>
            <a:pPr marL="1257300" lvl="4" indent="-361950">
              <a:spcBef>
                <a:spcPct val="0"/>
              </a:spcBef>
              <a:buSzPct val="75000"/>
              <a:buFontTx/>
              <a:buChar char="•"/>
              <a:tabLst>
                <a:tab pos="1257300" algn="l"/>
              </a:tabLst>
            </a:pPr>
            <a:r>
              <a:rPr lang="fr" sz="2200" dirty="0">
                <a:latin typeface="Calibri" pitchFamily="34" charset="0"/>
              </a:rPr>
              <a:t>obligatoire pour les hôpitaux</a:t>
            </a:r>
          </a:p>
          <a:p>
            <a:pPr marL="1257300" lvl="4" indent="-361950">
              <a:spcBef>
                <a:spcPct val="0"/>
              </a:spcBef>
              <a:buSzPct val="75000"/>
              <a:buFontTx/>
              <a:buChar char="•"/>
              <a:tabLst>
                <a:tab pos="1257300" algn="l"/>
              </a:tabLst>
            </a:pPr>
            <a:r>
              <a:rPr lang="fr" sz="2200" dirty="0">
                <a:latin typeface="Calibri" pitchFamily="34" charset="0"/>
              </a:rPr>
              <a:t>pharmacie de détail</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24</a:t>
            </a:fld>
            <a:endParaRPr lang="fr" sz="800" dirty="0"/>
          </a:p>
        </p:txBody>
      </p:sp>
    </p:spTree>
    <p:extLst>
      <p:ext uri="{BB962C8B-B14F-4D97-AF65-F5344CB8AC3E}">
        <p14:creationId xmlns:p14="http://schemas.microsoft.com/office/powerpoint/2010/main" val="353855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fade">
                                      <p:cBhvr>
                                        <p:cTn id="7" dur="2000"/>
                                        <p:tgtEl>
                                          <p:spTgt spid="1351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5171"/>
                                        </p:tgtEl>
                                        <p:attrNameLst>
                                          <p:attrName>style.visibility</p:attrName>
                                        </p:attrNameLst>
                                      </p:cBhvr>
                                      <p:to>
                                        <p:strVal val="visible"/>
                                      </p:to>
                                    </p:set>
                                    <p:animEffect transition="in" filter="fade">
                                      <p:cBhvr>
                                        <p:cTn id="10" dur="2000"/>
                                        <p:tgtEl>
                                          <p:spTgt spid="135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293813" y="0"/>
            <a:ext cx="7850187" cy="1138138"/>
          </a:xfrm>
        </p:spPr>
        <p:txBody>
          <a:bodyPr/>
          <a:lstStyle/>
          <a:p>
            <a:r>
              <a:rPr lang="fr" i="1" dirty="0">
                <a:latin typeface="Calibri" pitchFamily="34" charset="0"/>
              </a:rPr>
              <a:t>Système de remboursement</a:t>
            </a:r>
          </a:p>
        </p:txBody>
      </p:sp>
      <p:pic>
        <p:nvPicPr>
          <p:cNvPr id="128003" name="Picture 3" descr="banner_gw"/>
          <p:cNvPicPr>
            <a:picLocks noChangeAspect="1" noChangeArrowheads="1"/>
          </p:cNvPicPr>
          <p:nvPr/>
        </p:nvPicPr>
        <p:blipFill>
          <a:blip r:embed="rId4" cstate="print"/>
          <a:srcRect/>
          <a:stretch>
            <a:fillRect/>
          </a:stretch>
        </p:blipFill>
        <p:spPr bwMode="auto">
          <a:xfrm>
            <a:off x="755650" y="1628775"/>
            <a:ext cx="1657350" cy="1114425"/>
          </a:xfrm>
          <a:prstGeom prst="rect">
            <a:avLst/>
          </a:prstGeom>
          <a:noFill/>
          <a:ln w="9525">
            <a:noFill/>
            <a:miter lim="800000"/>
            <a:headEnd/>
            <a:tailEnd/>
          </a:ln>
        </p:spPr>
      </p:pic>
      <p:pic>
        <p:nvPicPr>
          <p:cNvPr id="128004" name="Picture 4" descr="doctor4"/>
          <p:cNvPicPr>
            <a:picLocks noChangeAspect="1" noChangeArrowheads="1"/>
          </p:cNvPicPr>
          <p:nvPr/>
        </p:nvPicPr>
        <p:blipFill>
          <a:blip r:embed="rId5" cstate="print"/>
          <a:srcRect/>
          <a:stretch>
            <a:fillRect/>
          </a:stretch>
        </p:blipFill>
        <p:spPr bwMode="auto">
          <a:xfrm>
            <a:off x="5940425" y="1557338"/>
            <a:ext cx="568325" cy="1366837"/>
          </a:xfrm>
          <a:prstGeom prst="rect">
            <a:avLst/>
          </a:prstGeom>
          <a:noFill/>
        </p:spPr>
      </p:pic>
      <p:sp>
        <p:nvSpPr>
          <p:cNvPr id="128006" name="Line 6"/>
          <p:cNvSpPr>
            <a:spLocks noChangeShapeType="1"/>
          </p:cNvSpPr>
          <p:nvPr/>
        </p:nvSpPr>
        <p:spPr bwMode="auto">
          <a:xfrm>
            <a:off x="1979613" y="3141663"/>
            <a:ext cx="2376487" cy="1655762"/>
          </a:xfrm>
          <a:prstGeom prst="line">
            <a:avLst/>
          </a:prstGeom>
          <a:noFill/>
          <a:ln w="82550">
            <a:solidFill>
              <a:srgbClr val="008080"/>
            </a:solidFill>
            <a:round/>
            <a:headEnd/>
            <a:tailEnd type="triangle" w="med" len="med"/>
          </a:ln>
          <a:effectLst/>
        </p:spPr>
        <p:txBody>
          <a:bodyPr/>
          <a:lstStyle/>
          <a:p>
            <a:endParaRPr lang="nl-BE"/>
          </a:p>
        </p:txBody>
      </p:sp>
      <p:graphicFrame>
        <p:nvGraphicFramePr>
          <p:cNvPr id="128007" name="Object 7"/>
          <p:cNvGraphicFramePr>
            <a:graphicFrameLocks noGrp="1" noChangeAspect="1"/>
          </p:cNvGraphicFramePr>
          <p:nvPr>
            <p:ph idx="1"/>
          </p:nvPr>
        </p:nvGraphicFramePr>
        <p:xfrm>
          <a:off x="2608263" y="3225800"/>
          <a:ext cx="377825" cy="582613"/>
        </p:xfrm>
        <a:graphic>
          <a:graphicData uri="http://schemas.openxmlformats.org/presentationml/2006/ole">
            <mc:AlternateContent xmlns:mc="http://schemas.openxmlformats.org/markup-compatibility/2006">
              <mc:Choice xmlns:v="urn:schemas-microsoft-com:vml" Requires="v">
                <p:oleObj spid="_x0000_s4137" name="Clip" r:id="rId6" imgW="2354263" imgH="3397250" progId="">
                  <p:embed/>
                </p:oleObj>
              </mc:Choice>
              <mc:Fallback>
                <p:oleObj name="Clip" r:id="rId6" imgW="2354263" imgH="339725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8263" y="3225800"/>
                        <a:ext cx="377825"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8008" name="Line 8"/>
          <p:cNvSpPr>
            <a:spLocks noChangeShapeType="1"/>
          </p:cNvSpPr>
          <p:nvPr/>
        </p:nvSpPr>
        <p:spPr bwMode="auto">
          <a:xfrm flipH="1" flipV="1">
            <a:off x="1476375" y="3213100"/>
            <a:ext cx="2519363" cy="1800225"/>
          </a:xfrm>
          <a:prstGeom prst="line">
            <a:avLst/>
          </a:prstGeom>
          <a:noFill/>
          <a:ln w="82550">
            <a:solidFill>
              <a:srgbClr val="008080"/>
            </a:solidFill>
            <a:round/>
            <a:headEnd/>
            <a:tailEnd type="triangle" w="med" len="med"/>
          </a:ln>
          <a:effectLst/>
        </p:spPr>
        <p:txBody>
          <a:bodyPr/>
          <a:lstStyle/>
          <a:p>
            <a:endParaRPr lang="nl-BE"/>
          </a:p>
        </p:txBody>
      </p:sp>
      <p:sp>
        <p:nvSpPr>
          <p:cNvPr id="128009" name="Text Box 9"/>
          <p:cNvSpPr txBox="1">
            <a:spLocks noChangeArrowheads="1"/>
          </p:cNvSpPr>
          <p:nvPr/>
        </p:nvSpPr>
        <p:spPr bwMode="auto">
          <a:xfrm>
            <a:off x="3786182" y="1571612"/>
            <a:ext cx="1081088" cy="307777"/>
          </a:xfrm>
          <a:prstGeom prst="rect">
            <a:avLst/>
          </a:prstGeom>
          <a:noFill/>
          <a:ln w="9525">
            <a:noFill/>
            <a:miter lim="800000"/>
            <a:headEnd/>
            <a:tailEnd/>
          </a:ln>
          <a:effectLst/>
        </p:spPr>
        <p:txBody>
          <a:bodyPr>
            <a:spAutoFit/>
          </a:bodyPr>
          <a:lstStyle/>
          <a:p>
            <a:pPr algn="ctr" eaLnBrk="1" hangingPunct="1">
              <a:spcBef>
                <a:spcPct val="50000"/>
              </a:spcBef>
            </a:pPr>
            <a:r>
              <a:rPr lang="fr" sz="1400" dirty="0">
                <a:latin typeface="Calibri" pitchFamily="34" charset="0"/>
              </a:rPr>
              <a:t>honoraires</a:t>
            </a:r>
          </a:p>
        </p:txBody>
      </p:sp>
      <p:sp>
        <p:nvSpPr>
          <p:cNvPr id="128010" name="Text Box 10"/>
          <p:cNvSpPr txBox="1">
            <a:spLocks noChangeArrowheads="1"/>
          </p:cNvSpPr>
          <p:nvPr/>
        </p:nvSpPr>
        <p:spPr bwMode="auto">
          <a:xfrm>
            <a:off x="809625" y="4914573"/>
            <a:ext cx="1692275" cy="584775"/>
          </a:xfrm>
          <a:prstGeom prst="rect">
            <a:avLst/>
          </a:prstGeom>
          <a:noFill/>
          <a:ln w="9525">
            <a:noFill/>
            <a:miter lim="800000"/>
            <a:headEnd/>
            <a:tailEnd/>
          </a:ln>
          <a:effectLst/>
        </p:spPr>
        <p:txBody>
          <a:bodyPr>
            <a:spAutoFit/>
          </a:bodyPr>
          <a:lstStyle/>
          <a:p>
            <a:pPr algn="l" eaLnBrk="1" hangingPunct="1">
              <a:spcBef>
                <a:spcPct val="50000"/>
              </a:spcBef>
            </a:pPr>
            <a:r>
              <a:rPr lang="nl-BE" sz="1800" dirty="0"/>
              <a:t>	</a:t>
            </a:r>
            <a:br>
              <a:rPr lang="nl-BE" sz="1800" dirty="0"/>
            </a:br>
            <a:r>
              <a:rPr lang="nl-BE" sz="1400" dirty="0">
                <a:latin typeface="Calibri" pitchFamily="34" charset="0"/>
              </a:rPr>
              <a:t>honoraires -</a:t>
            </a:r>
            <a:endParaRPr lang="fr" sz="1400" dirty="0">
              <a:latin typeface="Calibri" pitchFamily="34" charset="0"/>
            </a:endParaRPr>
          </a:p>
        </p:txBody>
      </p:sp>
      <p:sp>
        <p:nvSpPr>
          <p:cNvPr id="128011" name="Line 11"/>
          <p:cNvSpPr>
            <a:spLocks noChangeShapeType="1"/>
          </p:cNvSpPr>
          <p:nvPr/>
        </p:nvSpPr>
        <p:spPr bwMode="auto">
          <a:xfrm>
            <a:off x="3276600" y="1916113"/>
            <a:ext cx="2232025" cy="0"/>
          </a:xfrm>
          <a:prstGeom prst="line">
            <a:avLst/>
          </a:prstGeom>
          <a:noFill/>
          <a:ln w="82550">
            <a:solidFill>
              <a:srgbClr val="008080"/>
            </a:solidFill>
            <a:round/>
            <a:headEnd/>
            <a:tailEnd type="triangle" w="med" len="med"/>
          </a:ln>
          <a:effectLst/>
        </p:spPr>
        <p:txBody>
          <a:bodyPr/>
          <a:lstStyle/>
          <a:p>
            <a:endParaRPr lang="nl-BE"/>
          </a:p>
        </p:txBody>
      </p:sp>
      <p:sp>
        <p:nvSpPr>
          <p:cNvPr id="128012" name="Text Box 12"/>
          <p:cNvSpPr txBox="1">
            <a:spLocks noChangeArrowheads="1"/>
          </p:cNvSpPr>
          <p:nvPr/>
        </p:nvSpPr>
        <p:spPr bwMode="auto">
          <a:xfrm>
            <a:off x="4284663" y="6237288"/>
            <a:ext cx="1727200" cy="366712"/>
          </a:xfrm>
          <a:prstGeom prst="rect">
            <a:avLst/>
          </a:prstGeom>
          <a:noFill/>
          <a:ln w="9525">
            <a:noFill/>
            <a:miter lim="800000"/>
            <a:headEnd/>
            <a:tailEnd/>
          </a:ln>
          <a:effectLst/>
        </p:spPr>
        <p:txBody>
          <a:bodyPr>
            <a:spAutoFit/>
          </a:bodyPr>
          <a:lstStyle/>
          <a:p>
            <a:pPr algn="l" eaLnBrk="1" hangingPunct="1">
              <a:spcBef>
                <a:spcPct val="50000"/>
              </a:spcBef>
            </a:pPr>
            <a:endParaRPr lang="nl-NL" sz="1800"/>
          </a:p>
        </p:txBody>
      </p:sp>
      <p:sp>
        <p:nvSpPr>
          <p:cNvPr id="128013" name="Text Box 13"/>
          <p:cNvSpPr txBox="1">
            <a:spLocks noChangeArrowheads="1"/>
          </p:cNvSpPr>
          <p:nvPr/>
        </p:nvSpPr>
        <p:spPr bwMode="auto">
          <a:xfrm>
            <a:off x="6732588" y="1773238"/>
            <a:ext cx="1727200" cy="523220"/>
          </a:xfrm>
          <a:prstGeom prst="rect">
            <a:avLst/>
          </a:prstGeom>
          <a:noFill/>
          <a:ln w="9525">
            <a:noFill/>
            <a:miter lim="800000"/>
            <a:headEnd/>
            <a:tailEnd/>
          </a:ln>
          <a:effectLst/>
        </p:spPr>
        <p:txBody>
          <a:bodyPr>
            <a:spAutoFit/>
          </a:bodyPr>
          <a:lstStyle/>
          <a:p>
            <a:pPr algn="l" eaLnBrk="1" hangingPunct="1">
              <a:spcBef>
                <a:spcPct val="50000"/>
              </a:spcBef>
            </a:pPr>
            <a:r>
              <a:rPr lang="fr" sz="1400" dirty="0">
                <a:latin typeface="Calibri" pitchFamily="34" charset="0"/>
              </a:rPr>
              <a:t>médecin, dentiste, kinésithérapeute...  </a:t>
            </a:r>
          </a:p>
        </p:txBody>
      </p:sp>
      <p:sp>
        <p:nvSpPr>
          <p:cNvPr id="128014" name="Text Box 14"/>
          <p:cNvSpPr txBox="1">
            <a:spLocks noChangeArrowheads="1"/>
          </p:cNvSpPr>
          <p:nvPr/>
        </p:nvSpPr>
        <p:spPr bwMode="auto">
          <a:xfrm>
            <a:off x="1116013" y="2852738"/>
            <a:ext cx="1079500" cy="307777"/>
          </a:xfrm>
          <a:prstGeom prst="rect">
            <a:avLst/>
          </a:prstGeom>
          <a:noFill/>
          <a:ln w="9525">
            <a:noFill/>
            <a:miter lim="800000"/>
            <a:headEnd/>
            <a:tailEnd/>
          </a:ln>
          <a:effectLst/>
        </p:spPr>
        <p:txBody>
          <a:bodyPr>
            <a:spAutoFit/>
          </a:bodyPr>
          <a:lstStyle/>
          <a:p>
            <a:pPr algn="l" eaLnBrk="1" hangingPunct="1">
              <a:spcBef>
                <a:spcPct val="50000"/>
              </a:spcBef>
            </a:pPr>
            <a:r>
              <a:rPr lang="fr" sz="1400" dirty="0">
                <a:latin typeface="Calibri" pitchFamily="34" charset="0"/>
              </a:rPr>
              <a:t>patients</a:t>
            </a:r>
          </a:p>
        </p:txBody>
      </p:sp>
      <p:sp>
        <p:nvSpPr>
          <p:cNvPr id="128015" name="Text Box 15"/>
          <p:cNvSpPr txBox="1">
            <a:spLocks noChangeArrowheads="1"/>
          </p:cNvSpPr>
          <p:nvPr/>
        </p:nvSpPr>
        <p:spPr bwMode="auto">
          <a:xfrm>
            <a:off x="4643438" y="4652963"/>
            <a:ext cx="1800225" cy="523220"/>
          </a:xfrm>
          <a:prstGeom prst="rect">
            <a:avLst/>
          </a:prstGeom>
          <a:noFill/>
          <a:ln w="9525">
            <a:noFill/>
            <a:miter lim="800000"/>
            <a:headEnd/>
            <a:tailEnd/>
          </a:ln>
          <a:effectLst/>
        </p:spPr>
        <p:txBody>
          <a:bodyPr>
            <a:spAutoFit/>
          </a:bodyPr>
          <a:lstStyle/>
          <a:p>
            <a:pPr algn="ctr" eaLnBrk="1" hangingPunct="1">
              <a:spcBef>
                <a:spcPct val="50000"/>
              </a:spcBef>
            </a:pPr>
            <a:r>
              <a:rPr lang="fr" sz="1400" dirty="0">
                <a:latin typeface="Calibri" pitchFamily="34" charset="0"/>
              </a:rPr>
              <a:t>mutualités</a:t>
            </a:r>
          </a:p>
        </p:txBody>
      </p:sp>
      <p:sp>
        <p:nvSpPr>
          <p:cNvPr id="128016" name="Line 16"/>
          <p:cNvSpPr>
            <a:spLocks noChangeShapeType="1"/>
          </p:cNvSpPr>
          <p:nvPr/>
        </p:nvSpPr>
        <p:spPr bwMode="auto">
          <a:xfrm>
            <a:off x="2411413" y="2636838"/>
            <a:ext cx="2952750" cy="1871662"/>
          </a:xfrm>
          <a:prstGeom prst="line">
            <a:avLst/>
          </a:prstGeom>
          <a:noFill/>
          <a:ln w="50800">
            <a:solidFill>
              <a:srgbClr val="FFCC00"/>
            </a:solidFill>
            <a:round/>
            <a:headEnd/>
            <a:tailEnd/>
          </a:ln>
          <a:effectLst/>
        </p:spPr>
        <p:txBody>
          <a:bodyPr/>
          <a:lstStyle/>
          <a:p>
            <a:endParaRPr lang="nl-BE"/>
          </a:p>
        </p:txBody>
      </p:sp>
      <p:sp>
        <p:nvSpPr>
          <p:cNvPr id="128017" name="Text Box 17"/>
          <p:cNvSpPr txBox="1">
            <a:spLocks noChangeArrowheads="1"/>
          </p:cNvSpPr>
          <p:nvPr/>
        </p:nvSpPr>
        <p:spPr bwMode="auto">
          <a:xfrm>
            <a:off x="3779838" y="3141663"/>
            <a:ext cx="1800225" cy="307777"/>
          </a:xfrm>
          <a:prstGeom prst="rect">
            <a:avLst/>
          </a:prstGeom>
          <a:noFill/>
          <a:ln w="9525">
            <a:noFill/>
            <a:miter lim="800000"/>
            <a:headEnd/>
            <a:tailEnd/>
          </a:ln>
          <a:effectLst/>
        </p:spPr>
        <p:txBody>
          <a:bodyPr>
            <a:spAutoFit/>
          </a:bodyPr>
          <a:lstStyle/>
          <a:p>
            <a:pPr algn="l" eaLnBrk="1" hangingPunct="1">
              <a:spcBef>
                <a:spcPct val="50000"/>
              </a:spcBef>
            </a:pPr>
            <a:r>
              <a:rPr lang="fr" sz="1400" dirty="0">
                <a:latin typeface="Calibri" pitchFamily="34" charset="0"/>
              </a:rPr>
              <a:t>affiliation</a:t>
            </a:r>
          </a:p>
        </p:txBody>
      </p:sp>
      <p:sp>
        <p:nvSpPr>
          <p:cNvPr id="128018" name="Oval 18"/>
          <p:cNvSpPr>
            <a:spLocks noChangeArrowheads="1"/>
          </p:cNvSpPr>
          <p:nvPr/>
        </p:nvSpPr>
        <p:spPr bwMode="auto">
          <a:xfrm rot="1411699">
            <a:off x="4700588" y="882650"/>
            <a:ext cx="3178175" cy="5724525"/>
          </a:xfrm>
          <a:prstGeom prst="ellipse">
            <a:avLst/>
          </a:prstGeom>
          <a:noFill/>
          <a:ln w="9525">
            <a:solidFill>
              <a:schemeClr val="tx1"/>
            </a:solidFill>
            <a:prstDash val="dash"/>
            <a:round/>
            <a:headEnd/>
            <a:tailEnd/>
          </a:ln>
          <a:effectLst/>
        </p:spPr>
        <p:txBody>
          <a:bodyPr wrap="none" anchor="ctr"/>
          <a:lstStyle/>
          <a:p>
            <a:endParaRPr lang="nl-BE"/>
          </a:p>
        </p:txBody>
      </p:sp>
      <p:sp>
        <p:nvSpPr>
          <p:cNvPr id="128019" name="Text Box 19"/>
          <p:cNvSpPr txBox="1">
            <a:spLocks noChangeArrowheads="1"/>
          </p:cNvSpPr>
          <p:nvPr/>
        </p:nvSpPr>
        <p:spPr bwMode="auto">
          <a:xfrm>
            <a:off x="1791494" y="5176183"/>
            <a:ext cx="2447925" cy="523220"/>
          </a:xfrm>
          <a:prstGeom prst="rect">
            <a:avLst/>
          </a:prstGeom>
          <a:noFill/>
          <a:ln w="9525">
            <a:noFill/>
            <a:miter lim="800000"/>
            <a:headEnd/>
            <a:tailEnd/>
          </a:ln>
          <a:effectLst/>
        </p:spPr>
        <p:txBody>
          <a:bodyPr>
            <a:spAutoFit/>
          </a:bodyPr>
          <a:lstStyle/>
          <a:p>
            <a:pPr algn="l" eaLnBrk="1" hangingPunct="1">
              <a:spcBef>
                <a:spcPct val="50000"/>
              </a:spcBef>
            </a:pPr>
            <a:r>
              <a:rPr lang="fr" sz="1400" b="1" dirty="0">
                <a:solidFill>
                  <a:srgbClr val="FF0066"/>
                </a:solidFill>
                <a:latin typeface="Calibri" pitchFamily="34" charset="0"/>
              </a:rPr>
              <a:t>CONTRIBUTION DES PATIENTS (paiement ticket modérateur)</a:t>
            </a:r>
          </a:p>
        </p:txBody>
      </p:sp>
      <p:sp>
        <p:nvSpPr>
          <p:cNvPr id="128020" name="Text Box 20"/>
          <p:cNvSpPr txBox="1">
            <a:spLocks noChangeArrowheads="1"/>
          </p:cNvSpPr>
          <p:nvPr/>
        </p:nvSpPr>
        <p:spPr bwMode="auto">
          <a:xfrm>
            <a:off x="1791494" y="4459288"/>
            <a:ext cx="1314078" cy="523220"/>
          </a:xfrm>
          <a:prstGeom prst="rect">
            <a:avLst/>
          </a:prstGeom>
          <a:noFill/>
          <a:ln w="9525">
            <a:noFill/>
            <a:miter lim="800000"/>
            <a:headEnd/>
            <a:tailEnd/>
          </a:ln>
          <a:effectLst/>
        </p:spPr>
        <p:txBody>
          <a:bodyPr wrap="none">
            <a:spAutoFit/>
          </a:bodyPr>
          <a:lstStyle/>
          <a:p>
            <a:pPr algn="l" eaLnBrk="1" hangingPunct="1"/>
            <a:r>
              <a:rPr lang="fr" sz="1400" dirty="0">
                <a:latin typeface="Calibri" pitchFamily="34" charset="0"/>
              </a:rPr>
              <a:t>remboursement</a:t>
            </a:r>
          </a:p>
          <a:p>
            <a:pPr algn="l" eaLnBrk="1" hangingPunct="1"/>
            <a:r>
              <a:rPr lang="nl-BE" sz="1400" dirty="0">
                <a:latin typeface="Calibri" pitchFamily="34" charset="0"/>
              </a:rPr>
              <a:t>         =</a:t>
            </a:r>
            <a:endParaRPr lang="fr" sz="1400" dirty="0">
              <a:latin typeface="Calibri" pitchFamily="34" charset="0"/>
            </a:endParaRPr>
          </a:p>
        </p:txBody>
      </p:sp>
      <p:sp>
        <p:nvSpPr>
          <p:cNvPr id="23" name="Slide Number Placeholder 22"/>
          <p:cNvSpPr>
            <a:spLocks noGrp="1"/>
          </p:cNvSpPr>
          <p:nvPr>
            <p:ph type="sldNum" sz="quarter" idx="12"/>
          </p:nvPr>
        </p:nvSpPr>
        <p:spPr/>
        <p:txBody>
          <a:bodyPr/>
          <a:lstStyle/>
          <a:p>
            <a:fld id="{017CA26F-5F87-4D60-A6EB-5B8A5C9BC9C6}" type="slidenum">
              <a:rPr lang="en-US" sz="800" smtClean="0"/>
              <a:pPr/>
              <a:t>25</a:t>
            </a:fld>
            <a:endParaRPr lang="fr" sz="800" dirty="0"/>
          </a:p>
        </p:txBody>
      </p:sp>
    </p:spTree>
    <p:extLst>
      <p:ext uri="{BB962C8B-B14F-4D97-AF65-F5344CB8AC3E}">
        <p14:creationId xmlns:p14="http://schemas.microsoft.com/office/powerpoint/2010/main" val="304297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017"/>
                                        </p:tgtEl>
                                        <p:attrNameLst>
                                          <p:attrName>style.visibility</p:attrName>
                                        </p:attrNameLst>
                                      </p:cBhvr>
                                      <p:to>
                                        <p:strVal val="visible"/>
                                      </p:to>
                                    </p:set>
                                    <p:animEffect transition="in" filter="blinds(horizontal)">
                                      <p:cBhvr>
                                        <p:cTn id="7" dur="500"/>
                                        <p:tgtEl>
                                          <p:spTgt spid="1280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8015"/>
                                        </p:tgtEl>
                                        <p:attrNameLst>
                                          <p:attrName>style.visibility</p:attrName>
                                        </p:attrNameLst>
                                      </p:cBhvr>
                                      <p:to>
                                        <p:strVal val="visible"/>
                                      </p:to>
                                    </p:set>
                                    <p:animEffect transition="in" filter="blinds(horizontal)">
                                      <p:cBhvr>
                                        <p:cTn id="10" dur="500"/>
                                        <p:tgtEl>
                                          <p:spTgt spid="128015"/>
                                        </p:tgtEl>
                                      </p:cBhvr>
                                    </p:animEffect>
                                  </p:childTnLst>
                                </p:cTn>
                              </p:par>
                              <p:par>
                                <p:cTn id="11" presetID="3" presetClass="entr" presetSubtype="10" fill="hold" nodeType="withEffect">
                                  <p:stCondLst>
                                    <p:cond delay="0"/>
                                  </p:stCondLst>
                                  <p:childTnLst>
                                    <p:set>
                                      <p:cBhvr>
                                        <p:cTn id="12" dur="1" fill="hold">
                                          <p:stCondLst>
                                            <p:cond delay="0"/>
                                          </p:stCondLst>
                                        </p:cTn>
                                        <p:tgtEl>
                                          <p:spTgt spid="128003"/>
                                        </p:tgtEl>
                                        <p:attrNameLst>
                                          <p:attrName>style.visibility</p:attrName>
                                        </p:attrNameLst>
                                      </p:cBhvr>
                                      <p:to>
                                        <p:strVal val="visible"/>
                                      </p:to>
                                    </p:set>
                                    <p:animEffect transition="in" filter="blinds(horizontal)">
                                      <p:cBhvr>
                                        <p:cTn id="13" dur="500"/>
                                        <p:tgtEl>
                                          <p:spTgt spid="12800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8014"/>
                                        </p:tgtEl>
                                        <p:attrNameLst>
                                          <p:attrName>style.visibility</p:attrName>
                                        </p:attrNameLst>
                                      </p:cBhvr>
                                      <p:to>
                                        <p:strVal val="visible"/>
                                      </p:to>
                                    </p:set>
                                    <p:animEffect transition="in" filter="blinds(horizontal)">
                                      <p:cBhvr>
                                        <p:cTn id="16" dur="500"/>
                                        <p:tgtEl>
                                          <p:spTgt spid="1280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8016"/>
                                        </p:tgtEl>
                                        <p:attrNameLst>
                                          <p:attrName>style.visibility</p:attrName>
                                        </p:attrNameLst>
                                      </p:cBhvr>
                                      <p:to>
                                        <p:strVal val="visible"/>
                                      </p:to>
                                    </p:set>
                                    <p:animEffect transition="in" filter="blinds(horizontal)">
                                      <p:cBhvr>
                                        <p:cTn id="19" dur="500"/>
                                        <p:tgtEl>
                                          <p:spTgt spid="12801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28011"/>
                                        </p:tgtEl>
                                        <p:attrNameLst>
                                          <p:attrName>style.visibility</p:attrName>
                                        </p:attrNameLst>
                                      </p:cBhvr>
                                      <p:to>
                                        <p:strVal val="visible"/>
                                      </p:to>
                                    </p:set>
                                    <p:animEffect transition="in" filter="blinds(horizontal)">
                                      <p:cBhvr>
                                        <p:cTn id="24" dur="500"/>
                                        <p:tgtEl>
                                          <p:spTgt spid="128011"/>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28009"/>
                                        </p:tgtEl>
                                        <p:attrNameLst>
                                          <p:attrName>style.visibility</p:attrName>
                                        </p:attrNameLst>
                                      </p:cBhvr>
                                      <p:to>
                                        <p:strVal val="visible"/>
                                      </p:to>
                                    </p:set>
                                    <p:animEffect transition="in" filter="blinds(horizontal)">
                                      <p:cBhvr>
                                        <p:cTn id="27" dur="500"/>
                                        <p:tgtEl>
                                          <p:spTgt spid="128009"/>
                                        </p:tgtEl>
                                      </p:cBhvr>
                                    </p:animEffect>
                                  </p:childTnLst>
                                </p:cTn>
                              </p:par>
                              <p:par>
                                <p:cTn id="28" presetID="3" presetClass="entr" presetSubtype="10" fill="hold" nodeType="withEffect">
                                  <p:stCondLst>
                                    <p:cond delay="0"/>
                                  </p:stCondLst>
                                  <p:childTnLst>
                                    <p:set>
                                      <p:cBhvr>
                                        <p:cTn id="29" dur="1" fill="hold">
                                          <p:stCondLst>
                                            <p:cond delay="0"/>
                                          </p:stCondLst>
                                        </p:cTn>
                                        <p:tgtEl>
                                          <p:spTgt spid="128004"/>
                                        </p:tgtEl>
                                        <p:attrNameLst>
                                          <p:attrName>style.visibility</p:attrName>
                                        </p:attrNameLst>
                                      </p:cBhvr>
                                      <p:to>
                                        <p:strVal val="visible"/>
                                      </p:to>
                                    </p:set>
                                    <p:animEffect transition="in" filter="blinds(horizontal)">
                                      <p:cBhvr>
                                        <p:cTn id="30" dur="500"/>
                                        <p:tgtEl>
                                          <p:spTgt spid="128004"/>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28013"/>
                                        </p:tgtEl>
                                        <p:attrNameLst>
                                          <p:attrName>style.visibility</p:attrName>
                                        </p:attrNameLst>
                                      </p:cBhvr>
                                      <p:to>
                                        <p:strVal val="visible"/>
                                      </p:to>
                                    </p:set>
                                    <p:animEffect transition="in" filter="blinds(horizontal)">
                                      <p:cBhvr>
                                        <p:cTn id="33" dur="500"/>
                                        <p:tgtEl>
                                          <p:spTgt spid="128013"/>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28007"/>
                                        </p:tgtEl>
                                        <p:attrNameLst>
                                          <p:attrName>style.visibility</p:attrName>
                                        </p:attrNameLst>
                                      </p:cBhvr>
                                      <p:to>
                                        <p:strVal val="visible"/>
                                      </p:to>
                                    </p:set>
                                    <p:animEffect transition="in" filter="blinds(horizontal)">
                                      <p:cBhvr>
                                        <p:cTn id="38" dur="500"/>
                                        <p:tgtEl>
                                          <p:spTgt spid="12800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28006"/>
                                        </p:tgtEl>
                                        <p:attrNameLst>
                                          <p:attrName>style.visibility</p:attrName>
                                        </p:attrNameLst>
                                      </p:cBhvr>
                                      <p:to>
                                        <p:strVal val="visible"/>
                                      </p:to>
                                    </p:set>
                                    <p:animEffect transition="in" filter="blinds(horizontal)">
                                      <p:cBhvr>
                                        <p:cTn id="41" dur="500"/>
                                        <p:tgtEl>
                                          <p:spTgt spid="12800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28008"/>
                                        </p:tgtEl>
                                        <p:attrNameLst>
                                          <p:attrName>style.visibility</p:attrName>
                                        </p:attrNameLst>
                                      </p:cBhvr>
                                      <p:to>
                                        <p:strVal val="visible"/>
                                      </p:to>
                                    </p:set>
                                    <p:animEffect transition="in" filter="blinds(horizontal)">
                                      <p:cBhvr>
                                        <p:cTn id="46" dur="500"/>
                                        <p:tgtEl>
                                          <p:spTgt spid="128008"/>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28020"/>
                                        </p:tgtEl>
                                        <p:attrNameLst>
                                          <p:attrName>style.visibility</p:attrName>
                                        </p:attrNameLst>
                                      </p:cBhvr>
                                      <p:to>
                                        <p:strVal val="visible"/>
                                      </p:to>
                                    </p:set>
                                    <p:animEffect transition="in" filter="blinds(horizontal)">
                                      <p:cBhvr>
                                        <p:cTn id="49" dur="500"/>
                                        <p:tgtEl>
                                          <p:spTgt spid="12802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28010"/>
                                        </p:tgtEl>
                                        <p:attrNameLst>
                                          <p:attrName>style.visibility</p:attrName>
                                        </p:attrNameLst>
                                      </p:cBhvr>
                                      <p:to>
                                        <p:strVal val="visible"/>
                                      </p:to>
                                    </p:set>
                                    <p:animEffect transition="in" filter="blinds(horizontal)">
                                      <p:cBhvr>
                                        <p:cTn id="52" dur="500"/>
                                        <p:tgtEl>
                                          <p:spTgt spid="12801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28019"/>
                                        </p:tgtEl>
                                        <p:attrNameLst>
                                          <p:attrName>style.visibility</p:attrName>
                                        </p:attrNameLst>
                                      </p:cBhvr>
                                      <p:to>
                                        <p:strVal val="visible"/>
                                      </p:to>
                                    </p:set>
                                    <p:animEffect transition="in" filter="blinds(horizontal)">
                                      <p:cBhvr>
                                        <p:cTn id="55" dur="500"/>
                                        <p:tgtEl>
                                          <p:spTgt spid="12801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280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6" grpId="0" animBg="1"/>
      <p:bldP spid="128008" grpId="0" animBg="1"/>
      <p:bldP spid="128009" grpId="0"/>
      <p:bldP spid="128010" grpId="0"/>
      <p:bldP spid="128011" grpId="0" animBg="1"/>
      <p:bldP spid="128013" grpId="0"/>
      <p:bldP spid="128014" grpId="0"/>
      <p:bldP spid="128015" grpId="0"/>
      <p:bldP spid="128016" grpId="0" animBg="1"/>
      <p:bldP spid="128017" grpId="0"/>
      <p:bldP spid="128018" grpId="0" animBg="1"/>
      <p:bldP spid="128019" grpId="0"/>
      <p:bldP spid="1280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AutoShape 2"/>
          <p:cNvSpPr>
            <a:spLocks noChangeArrowheads="1"/>
          </p:cNvSpPr>
          <p:nvPr/>
        </p:nvSpPr>
        <p:spPr bwMode="auto">
          <a:xfrm>
            <a:off x="3143240" y="2428868"/>
            <a:ext cx="1943100" cy="576263"/>
          </a:xfrm>
          <a:prstGeom prst="rightArrow">
            <a:avLst>
              <a:gd name="adj1" fmla="val 50000"/>
              <a:gd name="adj2" fmla="val 84297"/>
            </a:avLst>
          </a:prstGeom>
          <a:solidFill>
            <a:schemeClr val="accent1"/>
          </a:solidFill>
          <a:ln w="9525">
            <a:solidFill>
              <a:schemeClr val="tx1"/>
            </a:solidFill>
            <a:miter lim="800000"/>
            <a:headEnd/>
            <a:tailEnd/>
          </a:ln>
          <a:effectLst/>
        </p:spPr>
        <p:txBody>
          <a:bodyPr wrap="none" anchor="ctr"/>
          <a:lstStyle/>
          <a:p>
            <a:endParaRPr lang="nl-BE"/>
          </a:p>
        </p:txBody>
      </p:sp>
      <p:graphicFrame>
        <p:nvGraphicFramePr>
          <p:cNvPr id="130051" name="Object 3"/>
          <p:cNvGraphicFramePr>
            <a:graphicFrameLocks noChangeAspect="1"/>
          </p:cNvGraphicFramePr>
          <p:nvPr/>
        </p:nvGraphicFramePr>
        <p:xfrm>
          <a:off x="3857620" y="2285992"/>
          <a:ext cx="760413" cy="619125"/>
        </p:xfrm>
        <a:graphic>
          <a:graphicData uri="http://schemas.openxmlformats.org/presentationml/2006/ole">
            <mc:AlternateContent xmlns:mc="http://schemas.openxmlformats.org/markup-compatibility/2006">
              <mc:Choice xmlns:v="urn:schemas-microsoft-com:vml" Requires="v">
                <p:oleObj spid="_x0000_s5198" name="Clip" r:id="rId3" imgW="1113120" imgH="906120" progId="">
                  <p:embed/>
                </p:oleObj>
              </mc:Choice>
              <mc:Fallback>
                <p:oleObj name="Clip" r:id="rId3" imgW="1113120" imgH="9061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20" y="2285992"/>
                        <a:ext cx="760413"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0052" name="Text Box 4"/>
          <p:cNvSpPr txBox="1">
            <a:spLocks noChangeArrowheads="1"/>
          </p:cNvSpPr>
          <p:nvPr/>
        </p:nvSpPr>
        <p:spPr bwMode="auto">
          <a:xfrm>
            <a:off x="1727200" y="260350"/>
            <a:ext cx="7416800" cy="400110"/>
          </a:xfrm>
          <a:prstGeom prst="rect">
            <a:avLst/>
          </a:prstGeom>
          <a:noFill/>
          <a:ln w="9525">
            <a:noFill/>
            <a:miter lim="800000"/>
            <a:headEnd/>
            <a:tailEnd/>
          </a:ln>
          <a:effectLst/>
        </p:spPr>
        <p:txBody>
          <a:bodyPr>
            <a:spAutoFit/>
          </a:bodyPr>
          <a:lstStyle/>
          <a:p>
            <a:pPr algn="ctr"/>
            <a:r>
              <a:rPr lang="nl-BE" sz="2000" b="1" i="1" dirty="0">
                <a:solidFill>
                  <a:srgbClr val="007C92"/>
                </a:solidFill>
                <a:latin typeface="Calibri" pitchFamily="34" charset="0"/>
                <a:ea typeface="+mj-ea"/>
                <a:cs typeface="+mj-cs"/>
              </a:rPr>
              <a:t>Système de tiers-payant</a:t>
            </a:r>
            <a:endParaRPr lang="fr" sz="2000" b="1" i="1" dirty="0">
              <a:solidFill>
                <a:srgbClr val="007C92"/>
              </a:solidFill>
              <a:latin typeface="Calibri" pitchFamily="34" charset="0"/>
              <a:ea typeface="+mj-ea"/>
              <a:cs typeface="+mj-cs"/>
            </a:endParaRPr>
          </a:p>
        </p:txBody>
      </p:sp>
      <p:sp>
        <p:nvSpPr>
          <p:cNvPr id="130053" name="Text Box 5"/>
          <p:cNvSpPr txBox="1">
            <a:spLocks noChangeArrowheads="1"/>
          </p:cNvSpPr>
          <p:nvPr/>
        </p:nvSpPr>
        <p:spPr bwMode="auto">
          <a:xfrm>
            <a:off x="5786446" y="3857628"/>
            <a:ext cx="1944687" cy="304800"/>
          </a:xfrm>
          <a:prstGeom prst="rect">
            <a:avLst/>
          </a:prstGeom>
          <a:noFill/>
          <a:ln w="9525">
            <a:noFill/>
            <a:miter lim="800000"/>
            <a:headEnd/>
            <a:tailEnd/>
          </a:ln>
          <a:effectLst/>
        </p:spPr>
        <p:txBody>
          <a:bodyPr>
            <a:spAutoFit/>
          </a:bodyPr>
          <a:lstStyle/>
          <a:p>
            <a:pPr algn="l"/>
            <a:r>
              <a:rPr lang="fr" sz="1400" dirty="0">
                <a:latin typeface="Calibri" pitchFamily="34" charset="0"/>
              </a:rPr>
              <a:t>dispensateurs de soins</a:t>
            </a:r>
          </a:p>
        </p:txBody>
      </p:sp>
      <p:pic>
        <p:nvPicPr>
          <p:cNvPr id="130055" name="Picture 7" descr="sis"/>
          <p:cNvPicPr>
            <a:picLocks noChangeAspect="1" noChangeArrowheads="1"/>
          </p:cNvPicPr>
          <p:nvPr/>
        </p:nvPicPr>
        <p:blipFill>
          <a:blip r:embed="rId5" cstate="print"/>
          <a:srcRect/>
          <a:stretch>
            <a:fillRect/>
          </a:stretch>
        </p:blipFill>
        <p:spPr bwMode="auto">
          <a:xfrm>
            <a:off x="4071934" y="1428736"/>
            <a:ext cx="1238250" cy="771525"/>
          </a:xfrm>
          <a:prstGeom prst="rect">
            <a:avLst/>
          </a:prstGeom>
          <a:noFill/>
        </p:spPr>
      </p:pic>
      <p:pic>
        <p:nvPicPr>
          <p:cNvPr id="130056" name="Picture 8" descr="banner_gw"/>
          <p:cNvPicPr>
            <a:picLocks noChangeAspect="1" noChangeArrowheads="1"/>
          </p:cNvPicPr>
          <p:nvPr/>
        </p:nvPicPr>
        <p:blipFill>
          <a:blip r:embed="rId6" cstate="print"/>
          <a:srcRect/>
          <a:stretch>
            <a:fillRect/>
          </a:stretch>
        </p:blipFill>
        <p:spPr bwMode="auto">
          <a:xfrm>
            <a:off x="785786" y="2714620"/>
            <a:ext cx="1657350" cy="1114425"/>
          </a:xfrm>
          <a:prstGeom prst="rect">
            <a:avLst/>
          </a:prstGeom>
          <a:noFill/>
          <a:ln w="9525">
            <a:noFill/>
            <a:miter lim="800000"/>
            <a:headEnd/>
            <a:tailEnd/>
          </a:ln>
        </p:spPr>
      </p:pic>
      <p:sp>
        <p:nvSpPr>
          <p:cNvPr id="130057" name="Text Box 9"/>
          <p:cNvSpPr txBox="1">
            <a:spLocks noChangeArrowheads="1"/>
          </p:cNvSpPr>
          <p:nvPr/>
        </p:nvSpPr>
        <p:spPr bwMode="auto">
          <a:xfrm>
            <a:off x="785786" y="3929066"/>
            <a:ext cx="1553966" cy="307777"/>
          </a:xfrm>
          <a:prstGeom prst="rect">
            <a:avLst/>
          </a:prstGeom>
          <a:noFill/>
          <a:ln w="9525">
            <a:noFill/>
            <a:miter lim="800000"/>
            <a:headEnd/>
            <a:tailEnd/>
          </a:ln>
          <a:effectLst/>
        </p:spPr>
        <p:txBody>
          <a:bodyPr wrap="square">
            <a:spAutoFit/>
          </a:bodyPr>
          <a:lstStyle/>
          <a:p>
            <a:pPr algn="l" eaLnBrk="1" hangingPunct="1">
              <a:spcBef>
                <a:spcPct val="50000"/>
              </a:spcBef>
            </a:pPr>
            <a:r>
              <a:rPr lang="fr" sz="1400" dirty="0">
                <a:latin typeface="Calibri" pitchFamily="34" charset="0"/>
              </a:rPr>
              <a:t>assurés/patients</a:t>
            </a:r>
          </a:p>
        </p:txBody>
      </p:sp>
      <p:pic>
        <p:nvPicPr>
          <p:cNvPr id="130058" name="Picture 10" descr="14645625-ziekenhuis-bed-gratis-thuisbezorgt-en-ge-nstalleerd"/>
          <p:cNvPicPr>
            <a:picLocks noChangeAspect="1" noChangeArrowheads="1"/>
          </p:cNvPicPr>
          <p:nvPr/>
        </p:nvPicPr>
        <p:blipFill>
          <a:blip r:embed="rId7" cstate="print"/>
          <a:srcRect/>
          <a:stretch>
            <a:fillRect/>
          </a:stretch>
        </p:blipFill>
        <p:spPr bwMode="auto">
          <a:xfrm>
            <a:off x="5929322" y="2571744"/>
            <a:ext cx="1727200" cy="1295400"/>
          </a:xfrm>
          <a:prstGeom prst="rect">
            <a:avLst/>
          </a:prstGeom>
          <a:noFill/>
          <a:ln w="9525">
            <a:noFill/>
            <a:miter lim="800000"/>
            <a:headEnd/>
            <a:tailEnd/>
          </a:ln>
        </p:spPr>
      </p:pic>
      <p:pic>
        <p:nvPicPr>
          <p:cNvPr id="130059" name="Picture 11" descr="doctor3"/>
          <p:cNvPicPr>
            <a:picLocks noChangeAspect="1" noChangeArrowheads="1"/>
          </p:cNvPicPr>
          <p:nvPr/>
        </p:nvPicPr>
        <p:blipFill>
          <a:blip r:embed="rId8" cstate="print"/>
          <a:srcRect/>
          <a:stretch>
            <a:fillRect/>
          </a:stretch>
        </p:blipFill>
        <p:spPr bwMode="auto">
          <a:xfrm>
            <a:off x="5643570" y="1571612"/>
            <a:ext cx="571500" cy="1368425"/>
          </a:xfrm>
          <a:prstGeom prst="rect">
            <a:avLst/>
          </a:prstGeom>
          <a:noFill/>
        </p:spPr>
      </p:pic>
      <p:pic>
        <p:nvPicPr>
          <p:cNvPr id="130060" name="Picture 12" descr="infirmiere4"/>
          <p:cNvPicPr>
            <a:picLocks noChangeAspect="1" noChangeArrowheads="1"/>
          </p:cNvPicPr>
          <p:nvPr/>
        </p:nvPicPr>
        <p:blipFill>
          <a:blip r:embed="rId9" cstate="print"/>
          <a:srcRect/>
          <a:stretch>
            <a:fillRect/>
          </a:stretch>
        </p:blipFill>
        <p:spPr bwMode="auto">
          <a:xfrm>
            <a:off x="7643834" y="2285992"/>
            <a:ext cx="873125" cy="1141412"/>
          </a:xfrm>
          <a:prstGeom prst="rect">
            <a:avLst/>
          </a:prstGeom>
          <a:noFill/>
        </p:spPr>
      </p:pic>
      <p:sp>
        <p:nvSpPr>
          <p:cNvPr id="130061" name="Text Box 13"/>
          <p:cNvSpPr txBox="1">
            <a:spLocks noChangeArrowheads="1"/>
          </p:cNvSpPr>
          <p:nvPr/>
        </p:nvSpPr>
        <p:spPr bwMode="auto">
          <a:xfrm rot="-23327036">
            <a:off x="3755991" y="5213327"/>
            <a:ext cx="1800225" cy="307777"/>
          </a:xfrm>
          <a:prstGeom prst="rect">
            <a:avLst/>
          </a:prstGeom>
          <a:noFill/>
          <a:ln w="9525">
            <a:noFill/>
            <a:miter lim="800000"/>
            <a:headEnd/>
            <a:tailEnd/>
          </a:ln>
          <a:effectLst/>
        </p:spPr>
        <p:txBody>
          <a:bodyPr>
            <a:spAutoFit/>
          </a:bodyPr>
          <a:lstStyle/>
          <a:p>
            <a:pPr algn="ctr" eaLnBrk="1" hangingPunct="1">
              <a:spcBef>
                <a:spcPct val="50000"/>
              </a:spcBef>
            </a:pPr>
            <a:r>
              <a:rPr lang="fr" sz="1400" dirty="0">
                <a:latin typeface="Calibri" pitchFamily="34" charset="0"/>
              </a:rPr>
              <a:t>demande de paiement</a:t>
            </a:r>
          </a:p>
        </p:txBody>
      </p:sp>
      <p:sp>
        <p:nvSpPr>
          <p:cNvPr id="130062" name="Text Box 14"/>
          <p:cNvSpPr txBox="1">
            <a:spLocks noChangeArrowheads="1"/>
          </p:cNvSpPr>
          <p:nvPr/>
        </p:nvSpPr>
        <p:spPr bwMode="auto">
          <a:xfrm rot="-1651645">
            <a:off x="4587678" y="3106324"/>
            <a:ext cx="1096962" cy="307777"/>
          </a:xfrm>
          <a:prstGeom prst="rect">
            <a:avLst/>
          </a:prstGeom>
          <a:noFill/>
          <a:ln w="9525">
            <a:noFill/>
            <a:miter lim="800000"/>
            <a:headEnd/>
            <a:tailEnd/>
          </a:ln>
          <a:effectLst/>
        </p:spPr>
        <p:txBody>
          <a:bodyPr>
            <a:spAutoFit/>
          </a:bodyPr>
          <a:lstStyle/>
          <a:p>
            <a:pPr algn="l" eaLnBrk="1" hangingPunct="1">
              <a:spcBef>
                <a:spcPct val="50000"/>
              </a:spcBef>
            </a:pPr>
            <a:r>
              <a:rPr lang="fr" sz="1400" dirty="0">
                <a:latin typeface="Calibri" pitchFamily="34" charset="0"/>
              </a:rPr>
              <a:t>paiement</a:t>
            </a:r>
          </a:p>
        </p:txBody>
      </p:sp>
      <p:sp>
        <p:nvSpPr>
          <p:cNvPr id="130063" name="Text Box 15"/>
          <p:cNvSpPr txBox="1">
            <a:spLocks noChangeArrowheads="1"/>
          </p:cNvSpPr>
          <p:nvPr/>
        </p:nvSpPr>
        <p:spPr bwMode="auto">
          <a:xfrm>
            <a:off x="1727200" y="5433866"/>
            <a:ext cx="1439862" cy="523220"/>
          </a:xfrm>
          <a:prstGeom prst="rect">
            <a:avLst/>
          </a:prstGeom>
          <a:noFill/>
          <a:ln w="9525">
            <a:noFill/>
            <a:miter lim="800000"/>
            <a:headEnd/>
            <a:tailEnd/>
          </a:ln>
          <a:effectLst/>
        </p:spPr>
        <p:txBody>
          <a:bodyPr>
            <a:spAutoFit/>
          </a:bodyPr>
          <a:lstStyle/>
          <a:p>
            <a:pPr algn="ctr" eaLnBrk="1" hangingPunct="1">
              <a:spcBef>
                <a:spcPct val="50000"/>
              </a:spcBef>
            </a:pPr>
            <a:r>
              <a:rPr lang="fr" sz="1400" dirty="0">
                <a:latin typeface="Calibri" pitchFamily="34" charset="0"/>
              </a:rPr>
              <a:t>mutualités</a:t>
            </a:r>
          </a:p>
        </p:txBody>
      </p:sp>
      <p:pic>
        <p:nvPicPr>
          <p:cNvPr id="130064" name="Picture 16" descr="vignette"/>
          <p:cNvPicPr>
            <a:picLocks noChangeAspect="1" noChangeArrowheads="1"/>
          </p:cNvPicPr>
          <p:nvPr/>
        </p:nvPicPr>
        <p:blipFill>
          <a:blip r:embed="rId10" cstate="print"/>
          <a:srcRect/>
          <a:stretch>
            <a:fillRect/>
          </a:stretch>
        </p:blipFill>
        <p:spPr bwMode="auto">
          <a:xfrm>
            <a:off x="1857356" y="1500174"/>
            <a:ext cx="1223963" cy="403225"/>
          </a:xfrm>
          <a:prstGeom prst="rect">
            <a:avLst/>
          </a:prstGeom>
          <a:noFill/>
        </p:spPr>
      </p:pic>
      <p:sp>
        <p:nvSpPr>
          <p:cNvPr id="130065" name="AutoShape 17"/>
          <p:cNvSpPr>
            <a:spLocks noChangeArrowheads="1"/>
          </p:cNvSpPr>
          <p:nvPr/>
        </p:nvSpPr>
        <p:spPr bwMode="auto">
          <a:xfrm rot="-1754149">
            <a:off x="2824000" y="4418423"/>
            <a:ext cx="3135313" cy="973137"/>
          </a:xfrm>
          <a:prstGeom prst="leftRightArrow">
            <a:avLst>
              <a:gd name="adj1" fmla="val 50000"/>
              <a:gd name="adj2" fmla="val 64437"/>
            </a:avLst>
          </a:prstGeom>
          <a:solidFill>
            <a:schemeClr val="accent1"/>
          </a:solidFill>
          <a:ln w="9525">
            <a:solidFill>
              <a:schemeClr val="tx1"/>
            </a:solidFill>
            <a:miter lim="800000"/>
            <a:headEnd/>
            <a:tailEnd/>
          </a:ln>
          <a:effectLst/>
        </p:spPr>
        <p:txBody>
          <a:bodyPr wrap="none" anchor="ctr"/>
          <a:lstStyle/>
          <a:p>
            <a:endParaRPr lang="nl-BE"/>
          </a:p>
        </p:txBody>
      </p:sp>
      <p:graphicFrame>
        <p:nvGraphicFramePr>
          <p:cNvPr id="130066" name="Object 18"/>
          <p:cNvGraphicFramePr>
            <a:graphicFrameLocks noChangeAspect="1"/>
          </p:cNvGraphicFramePr>
          <p:nvPr/>
        </p:nvGraphicFramePr>
        <p:xfrm>
          <a:off x="3929058" y="3500438"/>
          <a:ext cx="685800" cy="558800"/>
        </p:xfrm>
        <a:graphic>
          <a:graphicData uri="http://schemas.openxmlformats.org/presentationml/2006/ole">
            <mc:AlternateContent xmlns:mc="http://schemas.openxmlformats.org/markup-compatibility/2006">
              <mc:Choice xmlns:v="urn:schemas-microsoft-com:vml" Requires="v">
                <p:oleObj spid="_x0000_s5199" name="Clip" r:id="rId11" imgW="1113120" imgH="906120" progId="">
                  <p:embed/>
                </p:oleObj>
              </mc:Choice>
              <mc:Fallback>
                <p:oleObj name="Clip" r:id="rId11" imgW="1113120" imgH="9061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58" y="3500438"/>
                        <a:ext cx="6858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0067" name="Picture 19" descr="pills"/>
          <p:cNvPicPr>
            <a:picLocks noChangeAspect="1" noChangeArrowheads="1"/>
          </p:cNvPicPr>
          <p:nvPr/>
        </p:nvPicPr>
        <p:blipFill>
          <a:blip r:embed="rId12" cstate="print"/>
          <a:srcRect/>
          <a:stretch>
            <a:fillRect/>
          </a:stretch>
        </p:blipFill>
        <p:spPr bwMode="auto">
          <a:xfrm>
            <a:off x="7643834" y="3429000"/>
            <a:ext cx="936625" cy="1152525"/>
          </a:xfrm>
          <a:prstGeom prst="rect">
            <a:avLst/>
          </a:prstGeom>
          <a:noFill/>
        </p:spPr>
      </p:pic>
      <p:pic>
        <p:nvPicPr>
          <p:cNvPr id="130068" name="Picture 20" descr="elek_idkaart"/>
          <p:cNvPicPr>
            <a:picLocks noChangeAspect="1" noChangeArrowheads="1"/>
          </p:cNvPicPr>
          <p:nvPr/>
        </p:nvPicPr>
        <p:blipFill>
          <a:blip r:embed="rId13" cstate="print"/>
          <a:srcRect/>
          <a:stretch>
            <a:fillRect/>
          </a:stretch>
        </p:blipFill>
        <p:spPr bwMode="auto">
          <a:xfrm>
            <a:off x="2714612" y="1500174"/>
            <a:ext cx="1368425" cy="866775"/>
          </a:xfrm>
          <a:prstGeom prst="rect">
            <a:avLst/>
          </a:prstGeom>
          <a:noFill/>
        </p:spPr>
      </p:pic>
      <p:sp>
        <p:nvSpPr>
          <p:cNvPr id="130069" name="Text Box 21"/>
          <p:cNvSpPr txBox="1">
            <a:spLocks noChangeArrowheads="1"/>
          </p:cNvSpPr>
          <p:nvPr/>
        </p:nvSpPr>
        <p:spPr bwMode="auto">
          <a:xfrm>
            <a:off x="2928926" y="2928934"/>
            <a:ext cx="1582738" cy="584775"/>
          </a:xfrm>
          <a:prstGeom prst="rect">
            <a:avLst/>
          </a:prstGeom>
          <a:noFill/>
          <a:ln w="9525">
            <a:noFill/>
            <a:miter lim="800000"/>
            <a:headEnd/>
            <a:tailEnd/>
          </a:ln>
          <a:effectLst/>
        </p:spPr>
        <p:txBody>
          <a:bodyPr>
            <a:spAutoFit/>
          </a:bodyPr>
          <a:lstStyle/>
          <a:p>
            <a:pPr algn="ctr" eaLnBrk="1" hangingPunct="1">
              <a:spcBef>
                <a:spcPct val="50000"/>
              </a:spcBef>
            </a:pPr>
            <a:r>
              <a:rPr lang="fr" b="1" dirty="0">
                <a:solidFill>
                  <a:srgbClr val="FF0066"/>
                </a:solidFill>
                <a:latin typeface="Calibri" pitchFamily="34" charset="0"/>
              </a:rPr>
              <a:t>contribution des patients</a:t>
            </a:r>
          </a:p>
        </p:txBody>
      </p:sp>
      <p:sp>
        <p:nvSpPr>
          <p:cNvPr id="24" name="Slide Number Placeholder 23"/>
          <p:cNvSpPr>
            <a:spLocks noGrp="1"/>
          </p:cNvSpPr>
          <p:nvPr>
            <p:ph type="sldNum" sz="quarter" idx="12"/>
          </p:nvPr>
        </p:nvSpPr>
        <p:spPr/>
        <p:txBody>
          <a:bodyPr/>
          <a:lstStyle/>
          <a:p>
            <a:fld id="{75B82339-7270-4E26-BD28-A3098EF28F2A}" type="slidenum">
              <a:rPr lang="en-US" sz="800" smtClean="0"/>
              <a:pPr/>
              <a:t>26</a:t>
            </a:fld>
            <a:endParaRPr lang="fr" sz="800" dirty="0"/>
          </a:p>
        </p:txBody>
      </p:sp>
    </p:spTree>
    <p:extLst>
      <p:ext uri="{BB962C8B-B14F-4D97-AF65-F5344CB8AC3E}">
        <p14:creationId xmlns:p14="http://schemas.microsoft.com/office/powerpoint/2010/main" val="14639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0056"/>
                                        </p:tgtEl>
                                        <p:attrNameLst>
                                          <p:attrName>style.visibility</p:attrName>
                                        </p:attrNameLst>
                                      </p:cBhvr>
                                      <p:to>
                                        <p:strVal val="visible"/>
                                      </p:to>
                                    </p:set>
                                    <p:animEffect transition="in" filter="blinds(horizontal)">
                                      <p:cBhvr>
                                        <p:cTn id="7" dur="500"/>
                                        <p:tgtEl>
                                          <p:spTgt spid="13005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0057"/>
                                        </p:tgtEl>
                                        <p:attrNameLst>
                                          <p:attrName>style.visibility</p:attrName>
                                        </p:attrNameLst>
                                      </p:cBhvr>
                                      <p:to>
                                        <p:strVal val="visible"/>
                                      </p:to>
                                    </p:set>
                                    <p:animEffect transition="in" filter="blinds(horizontal)">
                                      <p:cBhvr>
                                        <p:cTn id="10" dur="500"/>
                                        <p:tgtEl>
                                          <p:spTgt spid="130057"/>
                                        </p:tgtEl>
                                      </p:cBhvr>
                                    </p:animEffect>
                                  </p:childTnLst>
                                </p:cTn>
                              </p:par>
                              <p:par>
                                <p:cTn id="11" presetID="3" presetClass="entr" presetSubtype="10" fill="hold" nodeType="withEffect">
                                  <p:stCondLst>
                                    <p:cond delay="0"/>
                                  </p:stCondLst>
                                  <p:childTnLst>
                                    <p:set>
                                      <p:cBhvr>
                                        <p:cTn id="12" dur="1" fill="hold">
                                          <p:stCondLst>
                                            <p:cond delay="0"/>
                                          </p:stCondLst>
                                        </p:cTn>
                                        <p:tgtEl>
                                          <p:spTgt spid="130059"/>
                                        </p:tgtEl>
                                        <p:attrNameLst>
                                          <p:attrName>style.visibility</p:attrName>
                                        </p:attrNameLst>
                                      </p:cBhvr>
                                      <p:to>
                                        <p:strVal val="visible"/>
                                      </p:to>
                                    </p:set>
                                    <p:animEffect transition="in" filter="blinds(horizontal)">
                                      <p:cBhvr>
                                        <p:cTn id="13" dur="500"/>
                                        <p:tgtEl>
                                          <p:spTgt spid="130059"/>
                                        </p:tgtEl>
                                      </p:cBhvr>
                                    </p:animEffect>
                                  </p:childTnLst>
                                </p:cTn>
                              </p:par>
                              <p:par>
                                <p:cTn id="14" presetID="3" presetClass="entr" presetSubtype="10" fill="hold" nodeType="withEffect">
                                  <p:stCondLst>
                                    <p:cond delay="0"/>
                                  </p:stCondLst>
                                  <p:childTnLst>
                                    <p:set>
                                      <p:cBhvr>
                                        <p:cTn id="15" dur="1" fill="hold">
                                          <p:stCondLst>
                                            <p:cond delay="0"/>
                                          </p:stCondLst>
                                        </p:cTn>
                                        <p:tgtEl>
                                          <p:spTgt spid="130058"/>
                                        </p:tgtEl>
                                        <p:attrNameLst>
                                          <p:attrName>style.visibility</p:attrName>
                                        </p:attrNameLst>
                                      </p:cBhvr>
                                      <p:to>
                                        <p:strVal val="visible"/>
                                      </p:to>
                                    </p:set>
                                    <p:animEffect transition="in" filter="blinds(horizontal)">
                                      <p:cBhvr>
                                        <p:cTn id="16" dur="500"/>
                                        <p:tgtEl>
                                          <p:spTgt spid="130058"/>
                                        </p:tgtEl>
                                      </p:cBhvr>
                                    </p:animEffect>
                                  </p:childTnLst>
                                </p:cTn>
                              </p:par>
                              <p:par>
                                <p:cTn id="17" presetID="3" presetClass="entr" presetSubtype="10" fill="hold" nodeType="withEffect">
                                  <p:stCondLst>
                                    <p:cond delay="0"/>
                                  </p:stCondLst>
                                  <p:childTnLst>
                                    <p:set>
                                      <p:cBhvr>
                                        <p:cTn id="18" dur="1" fill="hold">
                                          <p:stCondLst>
                                            <p:cond delay="0"/>
                                          </p:stCondLst>
                                        </p:cTn>
                                        <p:tgtEl>
                                          <p:spTgt spid="130060"/>
                                        </p:tgtEl>
                                        <p:attrNameLst>
                                          <p:attrName>style.visibility</p:attrName>
                                        </p:attrNameLst>
                                      </p:cBhvr>
                                      <p:to>
                                        <p:strVal val="visible"/>
                                      </p:to>
                                    </p:set>
                                    <p:animEffect transition="in" filter="blinds(horizontal)">
                                      <p:cBhvr>
                                        <p:cTn id="19" dur="500"/>
                                        <p:tgtEl>
                                          <p:spTgt spid="130060"/>
                                        </p:tgtEl>
                                      </p:cBhvr>
                                    </p:animEffect>
                                  </p:childTnLst>
                                </p:cTn>
                              </p:par>
                              <p:par>
                                <p:cTn id="20" presetID="3" presetClass="entr" presetSubtype="10" fill="hold" nodeType="withEffect">
                                  <p:stCondLst>
                                    <p:cond delay="0"/>
                                  </p:stCondLst>
                                  <p:childTnLst>
                                    <p:set>
                                      <p:cBhvr>
                                        <p:cTn id="21" dur="1" fill="hold">
                                          <p:stCondLst>
                                            <p:cond delay="0"/>
                                          </p:stCondLst>
                                        </p:cTn>
                                        <p:tgtEl>
                                          <p:spTgt spid="130067"/>
                                        </p:tgtEl>
                                        <p:attrNameLst>
                                          <p:attrName>style.visibility</p:attrName>
                                        </p:attrNameLst>
                                      </p:cBhvr>
                                      <p:to>
                                        <p:strVal val="visible"/>
                                      </p:to>
                                    </p:set>
                                    <p:animEffect transition="in" filter="blinds(horizontal)">
                                      <p:cBhvr>
                                        <p:cTn id="22" dur="500"/>
                                        <p:tgtEl>
                                          <p:spTgt spid="13006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0053"/>
                                        </p:tgtEl>
                                        <p:attrNameLst>
                                          <p:attrName>style.visibility</p:attrName>
                                        </p:attrNameLst>
                                      </p:cBhvr>
                                      <p:to>
                                        <p:strVal val="visible"/>
                                      </p:to>
                                    </p:set>
                                    <p:animEffect transition="in" filter="blinds(horizontal)">
                                      <p:cBhvr>
                                        <p:cTn id="25" dur="500"/>
                                        <p:tgtEl>
                                          <p:spTgt spid="130053"/>
                                        </p:tgtEl>
                                      </p:cBhvr>
                                    </p:animEffect>
                                  </p:childTnLst>
                                </p:cTn>
                              </p:par>
                              <p:par>
                                <p:cTn id="26" presetID="3" presetClass="entr" presetSubtype="10" fill="hold" nodeType="withEffect">
                                  <p:stCondLst>
                                    <p:cond delay="0"/>
                                  </p:stCondLst>
                                  <p:childTnLst>
                                    <p:set>
                                      <p:cBhvr>
                                        <p:cTn id="27" dur="1" fill="hold">
                                          <p:stCondLst>
                                            <p:cond delay="0"/>
                                          </p:stCondLst>
                                        </p:cTn>
                                        <p:tgtEl>
                                          <p:spTgt spid="130064"/>
                                        </p:tgtEl>
                                        <p:attrNameLst>
                                          <p:attrName>style.visibility</p:attrName>
                                        </p:attrNameLst>
                                      </p:cBhvr>
                                      <p:to>
                                        <p:strVal val="visible"/>
                                      </p:to>
                                    </p:set>
                                    <p:animEffect transition="in" filter="blinds(horizontal)">
                                      <p:cBhvr>
                                        <p:cTn id="28" dur="500"/>
                                        <p:tgtEl>
                                          <p:spTgt spid="130064"/>
                                        </p:tgtEl>
                                      </p:cBhvr>
                                    </p:animEffect>
                                  </p:childTnLst>
                                </p:cTn>
                              </p:par>
                              <p:par>
                                <p:cTn id="29" presetID="3" presetClass="entr" presetSubtype="10" fill="hold" nodeType="withEffect">
                                  <p:stCondLst>
                                    <p:cond delay="0"/>
                                  </p:stCondLst>
                                  <p:childTnLst>
                                    <p:set>
                                      <p:cBhvr>
                                        <p:cTn id="30" dur="1" fill="hold">
                                          <p:stCondLst>
                                            <p:cond delay="0"/>
                                          </p:stCondLst>
                                        </p:cTn>
                                        <p:tgtEl>
                                          <p:spTgt spid="130055"/>
                                        </p:tgtEl>
                                        <p:attrNameLst>
                                          <p:attrName>style.visibility</p:attrName>
                                        </p:attrNameLst>
                                      </p:cBhvr>
                                      <p:to>
                                        <p:strVal val="visible"/>
                                      </p:to>
                                    </p:set>
                                    <p:animEffect transition="in" filter="blinds(horizontal)">
                                      <p:cBhvr>
                                        <p:cTn id="31" dur="500"/>
                                        <p:tgtEl>
                                          <p:spTgt spid="13005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30050"/>
                                        </p:tgtEl>
                                        <p:attrNameLst>
                                          <p:attrName>style.visibility</p:attrName>
                                        </p:attrNameLst>
                                      </p:cBhvr>
                                      <p:to>
                                        <p:strVal val="visible"/>
                                      </p:to>
                                    </p:set>
                                    <p:animEffect transition="in" filter="blinds(horizontal)">
                                      <p:cBhvr>
                                        <p:cTn id="34" dur="500"/>
                                        <p:tgtEl>
                                          <p:spTgt spid="130050"/>
                                        </p:tgtEl>
                                      </p:cBhvr>
                                    </p:animEffect>
                                  </p:childTnLst>
                                </p:cTn>
                              </p:par>
                              <p:par>
                                <p:cTn id="35" presetID="3" presetClass="entr" presetSubtype="10" fill="hold" nodeType="withEffect">
                                  <p:stCondLst>
                                    <p:cond delay="0"/>
                                  </p:stCondLst>
                                  <p:childTnLst>
                                    <p:set>
                                      <p:cBhvr>
                                        <p:cTn id="36" dur="1" fill="hold">
                                          <p:stCondLst>
                                            <p:cond delay="0"/>
                                          </p:stCondLst>
                                        </p:cTn>
                                        <p:tgtEl>
                                          <p:spTgt spid="130051"/>
                                        </p:tgtEl>
                                        <p:attrNameLst>
                                          <p:attrName>style.visibility</p:attrName>
                                        </p:attrNameLst>
                                      </p:cBhvr>
                                      <p:to>
                                        <p:strVal val="visible"/>
                                      </p:to>
                                    </p:set>
                                    <p:animEffect transition="in" filter="blinds(horizontal)">
                                      <p:cBhvr>
                                        <p:cTn id="37" dur="500"/>
                                        <p:tgtEl>
                                          <p:spTgt spid="13005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30069"/>
                                        </p:tgtEl>
                                        <p:attrNameLst>
                                          <p:attrName>style.visibility</p:attrName>
                                        </p:attrNameLst>
                                      </p:cBhvr>
                                      <p:to>
                                        <p:strVal val="visible"/>
                                      </p:to>
                                    </p:set>
                                    <p:animEffect transition="in" filter="blinds(horizontal)">
                                      <p:cBhvr>
                                        <p:cTn id="40" dur="500"/>
                                        <p:tgtEl>
                                          <p:spTgt spid="13006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30065"/>
                                        </p:tgtEl>
                                        <p:attrNameLst>
                                          <p:attrName>style.visibility</p:attrName>
                                        </p:attrNameLst>
                                      </p:cBhvr>
                                      <p:to>
                                        <p:strVal val="visible"/>
                                      </p:to>
                                    </p:set>
                                    <p:animEffect transition="in" filter="blinds(horizontal)">
                                      <p:cBhvr>
                                        <p:cTn id="45" dur="500"/>
                                        <p:tgtEl>
                                          <p:spTgt spid="13006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30062"/>
                                        </p:tgtEl>
                                        <p:attrNameLst>
                                          <p:attrName>style.visibility</p:attrName>
                                        </p:attrNameLst>
                                      </p:cBhvr>
                                      <p:to>
                                        <p:strVal val="visible"/>
                                      </p:to>
                                    </p:set>
                                    <p:animEffect transition="in" filter="blinds(horizontal)">
                                      <p:cBhvr>
                                        <p:cTn id="48" dur="500"/>
                                        <p:tgtEl>
                                          <p:spTgt spid="130062"/>
                                        </p:tgtEl>
                                      </p:cBhvr>
                                    </p:animEffect>
                                  </p:childTnLst>
                                </p:cTn>
                              </p:par>
                              <p:par>
                                <p:cTn id="49" presetID="3" presetClass="entr" presetSubtype="10" fill="hold" nodeType="withEffect">
                                  <p:stCondLst>
                                    <p:cond delay="0"/>
                                  </p:stCondLst>
                                  <p:childTnLst>
                                    <p:set>
                                      <p:cBhvr>
                                        <p:cTn id="50" dur="1" fill="hold">
                                          <p:stCondLst>
                                            <p:cond delay="0"/>
                                          </p:stCondLst>
                                        </p:cTn>
                                        <p:tgtEl>
                                          <p:spTgt spid="130066"/>
                                        </p:tgtEl>
                                        <p:attrNameLst>
                                          <p:attrName>style.visibility</p:attrName>
                                        </p:attrNameLst>
                                      </p:cBhvr>
                                      <p:to>
                                        <p:strVal val="visible"/>
                                      </p:to>
                                    </p:set>
                                    <p:animEffect transition="in" filter="blinds(horizontal)">
                                      <p:cBhvr>
                                        <p:cTn id="51" dur="500"/>
                                        <p:tgtEl>
                                          <p:spTgt spid="13006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30061"/>
                                        </p:tgtEl>
                                        <p:attrNameLst>
                                          <p:attrName>style.visibility</p:attrName>
                                        </p:attrNameLst>
                                      </p:cBhvr>
                                      <p:to>
                                        <p:strVal val="visible"/>
                                      </p:to>
                                    </p:set>
                                    <p:animEffect transition="in" filter="blinds(horizontal)">
                                      <p:cBhvr>
                                        <p:cTn id="54" dur="500"/>
                                        <p:tgtEl>
                                          <p:spTgt spid="130061"/>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30063"/>
                                        </p:tgtEl>
                                        <p:attrNameLst>
                                          <p:attrName>style.visibility</p:attrName>
                                        </p:attrNameLst>
                                      </p:cBhvr>
                                      <p:to>
                                        <p:strVal val="visible"/>
                                      </p:to>
                                    </p:set>
                                    <p:animEffect transition="in" filter="blinds(horizontal)">
                                      <p:cBhvr>
                                        <p:cTn id="57" dur="500"/>
                                        <p:tgtEl>
                                          <p:spTgt spid="130063"/>
                                        </p:tgtEl>
                                      </p:cBhvr>
                                    </p:animEffect>
                                  </p:childTnLst>
                                </p:cTn>
                              </p:par>
                            </p:childTnLst>
                          </p:cTn>
                        </p:par>
                      </p:childTnLst>
                    </p:cTn>
                  </p:par>
                  <p:par>
                    <p:cTn id="58" fill="hold">
                      <p:stCondLst>
                        <p:cond delay="indefinite"/>
                      </p:stCondLst>
                      <p:childTnLst>
                        <p:par>
                          <p:cTn id="59" fill="hold">
                            <p:stCondLst>
                              <p:cond delay="0"/>
                            </p:stCondLst>
                            <p:childTnLst>
                              <p:par>
                                <p:cTn id="60" presetID="47" presetClass="exit" presetSubtype="0" fill="hold" nodeType="clickEffect">
                                  <p:stCondLst>
                                    <p:cond delay="0"/>
                                  </p:stCondLst>
                                  <p:childTnLst>
                                    <p:animEffect transition="out" filter="fade">
                                      <p:cBhvr>
                                        <p:cTn id="61" dur="1000"/>
                                        <p:tgtEl>
                                          <p:spTgt spid="130064"/>
                                        </p:tgtEl>
                                      </p:cBhvr>
                                    </p:animEffect>
                                    <p:anim calcmode="lin" valueType="num">
                                      <p:cBhvr>
                                        <p:cTn id="62" dur="1000"/>
                                        <p:tgtEl>
                                          <p:spTgt spid="130064"/>
                                        </p:tgtEl>
                                        <p:attrNameLst>
                                          <p:attrName>ppt_x</p:attrName>
                                        </p:attrNameLst>
                                      </p:cBhvr>
                                      <p:tavLst>
                                        <p:tav tm="0">
                                          <p:val>
                                            <p:strVal val="ppt_x"/>
                                          </p:val>
                                        </p:tav>
                                        <p:tav tm="100000">
                                          <p:val>
                                            <p:strVal val="ppt_x"/>
                                          </p:val>
                                        </p:tav>
                                      </p:tavLst>
                                    </p:anim>
                                    <p:anim calcmode="lin" valueType="num">
                                      <p:cBhvr>
                                        <p:cTn id="63" dur="1000"/>
                                        <p:tgtEl>
                                          <p:spTgt spid="130064"/>
                                        </p:tgtEl>
                                        <p:attrNameLst>
                                          <p:attrName>ppt_y</p:attrName>
                                        </p:attrNameLst>
                                      </p:cBhvr>
                                      <p:tavLst>
                                        <p:tav tm="0">
                                          <p:val>
                                            <p:strVal val="ppt_y"/>
                                          </p:val>
                                        </p:tav>
                                        <p:tav tm="100000">
                                          <p:val>
                                            <p:strVal val="ppt_y-.1"/>
                                          </p:val>
                                        </p:tav>
                                      </p:tavLst>
                                    </p:anim>
                                    <p:set>
                                      <p:cBhvr>
                                        <p:cTn id="64" dur="1" fill="hold">
                                          <p:stCondLst>
                                            <p:cond delay="999"/>
                                          </p:stCondLst>
                                        </p:cTn>
                                        <p:tgtEl>
                                          <p:spTgt spid="130064"/>
                                        </p:tgtEl>
                                        <p:attrNameLst>
                                          <p:attrName>style.visibility</p:attrName>
                                        </p:attrNameLst>
                                      </p:cBhvr>
                                      <p:to>
                                        <p:strVal val="hidden"/>
                                      </p:to>
                                    </p:set>
                                  </p:childTnLst>
                                </p:cTn>
                              </p:par>
                              <p:par>
                                <p:cTn id="65" presetID="47" presetClass="exit" presetSubtype="0" fill="hold" nodeType="withEffect">
                                  <p:stCondLst>
                                    <p:cond delay="0"/>
                                  </p:stCondLst>
                                  <p:childTnLst>
                                    <p:animEffect transition="out" filter="fade">
                                      <p:cBhvr>
                                        <p:cTn id="66" dur="1000"/>
                                        <p:tgtEl>
                                          <p:spTgt spid="130055"/>
                                        </p:tgtEl>
                                      </p:cBhvr>
                                    </p:animEffect>
                                    <p:anim calcmode="lin" valueType="num">
                                      <p:cBhvr>
                                        <p:cTn id="67" dur="1000"/>
                                        <p:tgtEl>
                                          <p:spTgt spid="130055"/>
                                        </p:tgtEl>
                                        <p:attrNameLst>
                                          <p:attrName>ppt_x</p:attrName>
                                        </p:attrNameLst>
                                      </p:cBhvr>
                                      <p:tavLst>
                                        <p:tav tm="0">
                                          <p:val>
                                            <p:strVal val="ppt_x"/>
                                          </p:val>
                                        </p:tav>
                                        <p:tav tm="100000">
                                          <p:val>
                                            <p:strVal val="ppt_x"/>
                                          </p:val>
                                        </p:tav>
                                      </p:tavLst>
                                    </p:anim>
                                    <p:anim calcmode="lin" valueType="num">
                                      <p:cBhvr>
                                        <p:cTn id="68" dur="1000"/>
                                        <p:tgtEl>
                                          <p:spTgt spid="130055"/>
                                        </p:tgtEl>
                                        <p:attrNameLst>
                                          <p:attrName>ppt_y</p:attrName>
                                        </p:attrNameLst>
                                      </p:cBhvr>
                                      <p:tavLst>
                                        <p:tav tm="0">
                                          <p:val>
                                            <p:strVal val="ppt_y"/>
                                          </p:val>
                                        </p:tav>
                                        <p:tav tm="100000">
                                          <p:val>
                                            <p:strVal val="ppt_y-.1"/>
                                          </p:val>
                                        </p:tav>
                                      </p:tavLst>
                                    </p:anim>
                                    <p:set>
                                      <p:cBhvr>
                                        <p:cTn id="69" dur="1" fill="hold">
                                          <p:stCondLst>
                                            <p:cond delay="999"/>
                                          </p:stCondLst>
                                        </p:cTn>
                                        <p:tgtEl>
                                          <p:spTgt spid="130055"/>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nodeType="clickEffect">
                                  <p:stCondLst>
                                    <p:cond delay="0"/>
                                  </p:stCondLst>
                                  <p:childTnLst>
                                    <p:set>
                                      <p:cBhvr>
                                        <p:cTn id="73" dur="1" fill="hold">
                                          <p:stCondLst>
                                            <p:cond delay="0"/>
                                          </p:stCondLst>
                                        </p:cTn>
                                        <p:tgtEl>
                                          <p:spTgt spid="130068"/>
                                        </p:tgtEl>
                                        <p:attrNameLst>
                                          <p:attrName>style.visibility</p:attrName>
                                        </p:attrNameLst>
                                      </p:cBhvr>
                                      <p:to>
                                        <p:strVal val="visible"/>
                                      </p:to>
                                    </p:set>
                                    <p:animEffect transition="in" filter="fade">
                                      <p:cBhvr>
                                        <p:cTn id="74" dur="1000"/>
                                        <p:tgtEl>
                                          <p:spTgt spid="130068"/>
                                        </p:tgtEl>
                                      </p:cBhvr>
                                    </p:animEffect>
                                    <p:anim calcmode="lin" valueType="num">
                                      <p:cBhvr>
                                        <p:cTn id="75" dur="1000" fill="hold"/>
                                        <p:tgtEl>
                                          <p:spTgt spid="130068"/>
                                        </p:tgtEl>
                                        <p:attrNameLst>
                                          <p:attrName>ppt_x</p:attrName>
                                        </p:attrNameLst>
                                      </p:cBhvr>
                                      <p:tavLst>
                                        <p:tav tm="0">
                                          <p:val>
                                            <p:strVal val="#ppt_x"/>
                                          </p:val>
                                        </p:tav>
                                        <p:tav tm="100000">
                                          <p:val>
                                            <p:strVal val="#ppt_x"/>
                                          </p:val>
                                        </p:tav>
                                      </p:tavLst>
                                    </p:anim>
                                    <p:anim calcmode="lin" valueType="num">
                                      <p:cBhvr>
                                        <p:cTn id="76" dur="1000" fill="hold"/>
                                        <p:tgtEl>
                                          <p:spTgt spid="1300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nimBg="1"/>
      <p:bldP spid="130053" grpId="0"/>
      <p:bldP spid="130057" grpId="0"/>
      <p:bldP spid="130061" grpId="0"/>
      <p:bldP spid="130062" grpId="0"/>
      <p:bldP spid="130063" grpId="0"/>
      <p:bldP spid="130065" grpId="0" animBg="1"/>
      <p:bldP spid="130069"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56776" y="15219"/>
            <a:ext cx="7620000" cy="1143000"/>
          </a:xfrm>
        </p:spPr>
        <p:txBody>
          <a:bodyPr/>
          <a:lstStyle/>
          <a:p>
            <a:r>
              <a:rPr lang="fr" i="1" dirty="0">
                <a:latin typeface="Calibri" pitchFamily="34" charset="0"/>
              </a:rPr>
              <a:t>Comment sont déterminées les prestations remboursables ?</a:t>
            </a:r>
            <a:endParaRPr lang="fr-FR" i="1" dirty="0">
              <a:latin typeface="Calibri" pitchFamily="34" charset="0"/>
            </a:endParaRPr>
          </a:p>
        </p:txBody>
      </p:sp>
      <p:sp>
        <p:nvSpPr>
          <p:cNvPr id="18435" name="Rectangle 3"/>
          <p:cNvSpPr>
            <a:spLocks noGrp="1" noChangeArrowheads="1"/>
          </p:cNvSpPr>
          <p:nvPr>
            <p:ph type="body" idx="1"/>
          </p:nvPr>
        </p:nvSpPr>
        <p:spPr>
          <a:xfrm>
            <a:off x="762000" y="1524000"/>
            <a:ext cx="8202613" cy="4572000"/>
          </a:xfrm>
        </p:spPr>
        <p:txBody>
          <a:bodyPr/>
          <a:lstStyle/>
          <a:p>
            <a:pPr marL="266700" indent="-266700">
              <a:lnSpc>
                <a:spcPct val="90000"/>
              </a:lnSpc>
              <a:spcBef>
                <a:spcPct val="0"/>
              </a:spcBef>
              <a:buSzPct val="75000"/>
              <a:buFont typeface="Wingdings" pitchFamily="2" charset="2"/>
              <a:buChar char="ü"/>
            </a:pPr>
            <a:endParaRPr lang="fr" sz="2400" dirty="0">
              <a:latin typeface="Calibri" pitchFamily="34" charset="0"/>
            </a:endParaRPr>
          </a:p>
          <a:p>
            <a:pPr marL="266700" indent="-266700">
              <a:lnSpc>
                <a:spcPct val="90000"/>
              </a:lnSpc>
              <a:spcBef>
                <a:spcPct val="0"/>
              </a:spcBef>
              <a:buSzPct val="75000"/>
              <a:buFont typeface="Wingdings" pitchFamily="2" charset="2"/>
              <a:buChar char="ü"/>
            </a:pPr>
            <a:r>
              <a:rPr lang="fr" sz="2400" dirty="0">
                <a:latin typeface="Calibri" pitchFamily="34" charset="0"/>
              </a:rPr>
              <a:t>définition légale du panier soins de santé</a:t>
            </a:r>
          </a:p>
          <a:p>
            <a:pPr marL="266700" indent="-266700">
              <a:spcBef>
                <a:spcPct val="10000"/>
              </a:spcBef>
              <a:buSzPct val="75000"/>
              <a:buFont typeface="Wingdings" pitchFamily="2" charset="2"/>
              <a:buChar char="ü"/>
            </a:pPr>
            <a:r>
              <a:rPr lang="fr" sz="2400" dirty="0">
                <a:latin typeface="Calibri" pitchFamily="34" charset="0"/>
              </a:rPr>
              <a:t>nomenclature des prestations de santé (</a:t>
            </a:r>
            <a:r>
              <a:rPr lang="fr" sz="2400" dirty="0">
                <a:latin typeface="Calibri" pitchFamily="34" charset="0"/>
                <a:cs typeface="Arial" charset="0"/>
              </a:rPr>
              <a:t>± barèmes des prix)</a:t>
            </a:r>
          </a:p>
          <a:p>
            <a:pPr marL="266700" indent="-266700">
              <a:spcBef>
                <a:spcPct val="10000"/>
              </a:spcBef>
              <a:buSzPct val="75000"/>
              <a:buFont typeface="Wingdings" pitchFamily="2" charset="2"/>
              <a:buChar char="ü"/>
            </a:pPr>
            <a:r>
              <a:rPr lang="fr" sz="2400" dirty="0">
                <a:latin typeface="Calibri" pitchFamily="34" charset="0"/>
              </a:rPr>
              <a:t>liste des médicaments autorisés pour le remboursement</a:t>
            </a:r>
            <a:endParaRPr lang="fr" sz="2400" dirty="0">
              <a:latin typeface="Calibri" pitchFamily="34" charset="0"/>
              <a:cs typeface="Arial" charset="0"/>
            </a:endParaRPr>
          </a:p>
          <a:p>
            <a:pPr marL="720725" lvl="1" indent="-271463">
              <a:buSzPct val="75000"/>
              <a:buFont typeface="Arial" charset="0"/>
              <a:buNone/>
            </a:pPr>
            <a:r>
              <a:rPr lang="fr" dirty="0">
                <a:latin typeface="Calibri" pitchFamily="34" charset="0"/>
              </a:rPr>
              <a:t>	</a:t>
            </a:r>
            <a:r>
              <a:rPr lang="fr" dirty="0">
                <a:latin typeface="Calibri" pitchFamily="34" charset="0"/>
                <a:sym typeface="Wingdings"/>
              </a:rPr>
              <a:t> </a:t>
            </a:r>
            <a:r>
              <a:rPr lang="fr" sz="2200" dirty="0">
                <a:latin typeface="Calibri" pitchFamily="34" charset="0"/>
              </a:rPr>
              <a:t>les prestations de soins de santé qui sont remboursées, leurs montants et leurs conditions de remboursement sont déterminés par l'INAMI en concertation avec les différents acteurs concernés (dispensateurs de soins, universités, mutualités) et approuvés par le management et le/la ministre (en tenant compte des limites budgétaires)</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27</a:t>
            </a:fld>
            <a:endParaRPr lang="fr" sz="800" dirty="0"/>
          </a:p>
        </p:txBody>
      </p:sp>
    </p:spTree>
    <p:extLst>
      <p:ext uri="{BB962C8B-B14F-4D97-AF65-F5344CB8AC3E}">
        <p14:creationId xmlns:p14="http://schemas.microsoft.com/office/powerpoint/2010/main" val="13129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fade">
                                      <p:cBhvr>
                                        <p:cTn id="10"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85800" y="1600200"/>
            <a:ext cx="7772400" cy="4114800"/>
          </a:xfrm>
        </p:spPr>
        <p:txBody>
          <a:bodyPr/>
          <a:lstStyle/>
          <a:p>
            <a:pPr marL="266700" indent="-266700">
              <a:lnSpc>
                <a:spcPct val="80000"/>
              </a:lnSpc>
              <a:buSzPct val="75000"/>
              <a:buFont typeface="Wingdings" pitchFamily="2" charset="2"/>
              <a:buChar char="ü"/>
            </a:pPr>
            <a:endParaRPr lang="fr" sz="2400" dirty="0">
              <a:latin typeface="Calibri" pitchFamily="34" charset="0"/>
            </a:endParaRPr>
          </a:p>
          <a:p>
            <a:pPr marL="266700" indent="-266700">
              <a:lnSpc>
                <a:spcPct val="80000"/>
              </a:lnSpc>
              <a:buSzPct val="75000"/>
              <a:buFont typeface="Wingdings" pitchFamily="2" charset="2"/>
              <a:buChar char="ü"/>
            </a:pPr>
            <a:r>
              <a:rPr lang="fr" sz="2400" dirty="0">
                <a:latin typeface="Calibri" pitchFamily="34" charset="0"/>
              </a:rPr>
              <a:t>soins médicaux : 75 % des honoraires conventionnés</a:t>
            </a:r>
          </a:p>
          <a:p>
            <a:pPr marL="266700" indent="-266700">
              <a:lnSpc>
                <a:spcPct val="80000"/>
              </a:lnSpc>
              <a:buSzPct val="75000"/>
              <a:buFont typeface="Wingdings" pitchFamily="2" charset="2"/>
              <a:buChar char="ü"/>
            </a:pPr>
            <a:r>
              <a:rPr lang="fr" sz="2400" dirty="0">
                <a:latin typeface="Calibri" pitchFamily="34" charset="0"/>
              </a:rPr>
              <a:t>produits pharmaceutiques : suivant la catégorie du produit pharmaceutique</a:t>
            </a:r>
          </a:p>
          <a:p>
            <a:pPr lvl="2">
              <a:lnSpc>
                <a:spcPct val="80000"/>
              </a:lnSpc>
              <a:buSzPct val="75000"/>
              <a:buFont typeface="Wingdings" pitchFamily="2" charset="2"/>
              <a:buNone/>
            </a:pPr>
            <a:r>
              <a:rPr lang="fr" dirty="0">
                <a:latin typeface="Calibri" pitchFamily="34" charset="0"/>
              </a:rPr>
              <a:t>cat. A (maladie sévère et prolongée)      	100 %</a:t>
            </a:r>
          </a:p>
          <a:p>
            <a:pPr lvl="2">
              <a:lnSpc>
                <a:spcPct val="80000"/>
              </a:lnSpc>
              <a:buSzPct val="75000"/>
              <a:buFont typeface="Wingdings" pitchFamily="2" charset="2"/>
              <a:buNone/>
            </a:pPr>
            <a:r>
              <a:rPr lang="fr" dirty="0">
                <a:latin typeface="Calibri" pitchFamily="34" charset="0"/>
              </a:rPr>
              <a:t>cat. B (médicaments utiles d'un</a:t>
            </a:r>
          </a:p>
          <a:p>
            <a:pPr lvl="2">
              <a:lnSpc>
                <a:spcPct val="80000"/>
              </a:lnSpc>
              <a:buSzPct val="75000"/>
              <a:buFont typeface="Wingdings" pitchFamily="2" charset="2"/>
              <a:buNone/>
            </a:pPr>
            <a:r>
              <a:rPr lang="fr" dirty="0">
                <a:latin typeface="Calibri" pitchFamily="34" charset="0"/>
              </a:rPr>
              <a:t>   		point de vue social et médical)  	75 %</a:t>
            </a:r>
          </a:p>
          <a:p>
            <a:pPr lvl="2">
              <a:lnSpc>
                <a:spcPct val="80000"/>
              </a:lnSpc>
              <a:buSzPct val="75000"/>
              <a:buFont typeface="Wingdings" pitchFamily="2" charset="2"/>
              <a:buNone/>
            </a:pPr>
            <a:r>
              <a:rPr lang="fr" dirty="0">
                <a:latin typeface="Calibri" pitchFamily="34" charset="0"/>
              </a:rPr>
              <a:t>cat. C, Cs, Cx (médicaments à faible                                    	valeur thérapeutrique)   	50 % à 20 %</a:t>
            </a:r>
          </a:p>
          <a:p>
            <a:pPr marL="266700" indent="-266700">
              <a:lnSpc>
                <a:spcPct val="80000"/>
              </a:lnSpc>
              <a:buSzPct val="75000"/>
              <a:buFont typeface="Wingdings" pitchFamily="2" charset="2"/>
              <a:buChar char="ü"/>
            </a:pPr>
            <a:r>
              <a:rPr lang="fr" sz="2400" dirty="0">
                <a:latin typeface="Calibri" pitchFamily="34" charset="0"/>
              </a:rPr>
              <a:t>hospitalisation : montant fixe par admission + montant fixe par jour à payer par l'assuré (coûts du séjour, produits pharmaceutiques et biologie clinique)       </a:t>
            </a:r>
            <a:r>
              <a:rPr lang="fr" sz="2000" dirty="0"/>
              <a:t>            				               </a:t>
            </a:r>
          </a:p>
        </p:txBody>
      </p:sp>
      <p:sp>
        <p:nvSpPr>
          <p:cNvPr id="131075" name="Rectangle 3"/>
          <p:cNvSpPr>
            <a:spLocks noGrp="1" noChangeArrowheads="1"/>
          </p:cNvSpPr>
          <p:nvPr>
            <p:ph type="title"/>
          </p:nvPr>
        </p:nvSpPr>
        <p:spPr>
          <a:xfrm>
            <a:off x="1371600" y="16465"/>
            <a:ext cx="7772400" cy="1143000"/>
          </a:xfrm>
          <a:noFill/>
          <a:ln/>
        </p:spPr>
        <p:txBody>
          <a:bodyPr/>
          <a:lstStyle/>
          <a:p>
            <a:r>
              <a:rPr lang="fr" i="1" dirty="0">
                <a:latin typeface="Calibri" pitchFamily="34" charset="0"/>
              </a:rPr>
              <a:t>Quelle est l'intervention de l'assurance ?  (1)</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28</a:t>
            </a:fld>
            <a:endParaRPr lang="fr" sz="800" dirty="0"/>
          </a:p>
        </p:txBody>
      </p:sp>
    </p:spTree>
    <p:extLst>
      <p:ext uri="{BB962C8B-B14F-4D97-AF65-F5344CB8AC3E}">
        <p14:creationId xmlns:p14="http://schemas.microsoft.com/office/powerpoint/2010/main" val="3610938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371600" y="0"/>
            <a:ext cx="7772400" cy="1143000"/>
          </a:xfrm>
        </p:spPr>
        <p:txBody>
          <a:bodyPr/>
          <a:lstStyle/>
          <a:p>
            <a:r>
              <a:rPr lang="fr" i="1" dirty="0">
                <a:latin typeface="Calibri" pitchFamily="34" charset="0"/>
              </a:rPr>
              <a:t>Quelle est l'intervention de l'assurance ?  (2)</a:t>
            </a:r>
          </a:p>
        </p:txBody>
      </p:sp>
      <p:sp>
        <p:nvSpPr>
          <p:cNvPr id="132099" name="Rectangle 3"/>
          <p:cNvSpPr>
            <a:spLocks noGrp="1" noChangeArrowheads="1"/>
          </p:cNvSpPr>
          <p:nvPr>
            <p:ph type="body" idx="1"/>
          </p:nvPr>
        </p:nvSpPr>
        <p:spPr/>
        <p:txBody>
          <a:bodyPr/>
          <a:lstStyle/>
          <a:p>
            <a:pPr>
              <a:buFont typeface="Wingdings" pitchFamily="2" charset="2"/>
              <a:buChar char="ü"/>
            </a:pPr>
            <a:endParaRPr lang="fr" dirty="0"/>
          </a:p>
          <a:p>
            <a:pPr marL="266700" indent="-266700">
              <a:buSzPct val="75000"/>
              <a:buFont typeface="Wingdings" pitchFamily="2" charset="2"/>
              <a:buChar char="ü"/>
            </a:pPr>
            <a:r>
              <a:rPr lang="fr" sz="2400" dirty="0">
                <a:latin typeface="Calibri" pitchFamily="34" charset="0"/>
              </a:rPr>
              <a:t>corrections sociales</a:t>
            </a:r>
          </a:p>
          <a:p>
            <a:pPr marL="809625" lvl="2" indent="-266700">
              <a:buSzPct val="75000"/>
            </a:pPr>
            <a:r>
              <a:rPr lang="fr" dirty="0">
                <a:latin typeface="Calibri" pitchFamily="34" charset="0"/>
              </a:rPr>
              <a:t>système « BIM »/OMNIO</a:t>
            </a:r>
          </a:p>
          <a:p>
            <a:pPr marL="809625" lvl="2" indent="-266700">
              <a:buSzPct val="75000"/>
            </a:pPr>
            <a:r>
              <a:rPr lang="fr" dirty="0">
                <a:latin typeface="Calibri" pitchFamily="34" charset="0"/>
              </a:rPr>
              <a:t>système de maximum à facturer (MAF)</a:t>
            </a:r>
          </a:p>
          <a:p>
            <a:pPr marL="809625" lvl="2" indent="-266700">
              <a:buSzPct val="75000"/>
            </a:pPr>
            <a:r>
              <a:rPr lang="fr" dirty="0">
                <a:latin typeface="Calibri" pitchFamily="34" charset="0"/>
              </a:rPr>
              <a:t>systèmes de paiements fixes (patients souffrant d'une maladie chronique, matériel d'incontinence...)</a:t>
            </a:r>
          </a:p>
          <a:p>
            <a:pPr marL="809625" lvl="2" indent="-266700">
              <a:buSzPct val="75000"/>
            </a:pPr>
            <a:r>
              <a:rPr lang="fr" dirty="0">
                <a:latin typeface="Calibri" pitchFamily="34" charset="0"/>
              </a:rPr>
              <a:t>Fonds spécial de solidarité</a:t>
            </a:r>
            <a:endParaRPr lang="fr-BE"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29</a:t>
            </a:fld>
            <a:endParaRPr lang="fr" sz="800" dirty="0"/>
          </a:p>
        </p:txBody>
      </p:sp>
    </p:spTree>
    <p:extLst>
      <p:ext uri="{BB962C8B-B14F-4D97-AF65-F5344CB8AC3E}">
        <p14:creationId xmlns:p14="http://schemas.microsoft.com/office/powerpoint/2010/main" val="385614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nl-BE"/>
          </a:p>
        </p:txBody>
      </p:sp>
      <p:sp>
        <p:nvSpPr>
          <p:cNvPr id="110595" name="Rectangle 3"/>
          <p:cNvSpPr>
            <a:spLocks noGrp="1" noChangeArrowheads="1"/>
          </p:cNvSpPr>
          <p:nvPr>
            <p:ph type="body" idx="1"/>
          </p:nvPr>
        </p:nvSpPr>
        <p:spPr/>
        <p:txBody>
          <a:bodyPr/>
          <a:lstStyle/>
          <a:p>
            <a:pPr algn="ctr">
              <a:buFontTx/>
              <a:buNone/>
            </a:pPr>
            <a:endParaRPr lang="fr" sz="3200" b="1" dirty="0"/>
          </a:p>
          <a:p>
            <a:pPr algn="ctr">
              <a:buFontTx/>
              <a:buNone/>
            </a:pPr>
            <a:r>
              <a:rPr lang="fr" sz="3600" b="1" i="1" dirty="0">
                <a:latin typeface="Calibri" pitchFamily="34" charset="0"/>
              </a:rPr>
              <a:t>I. </a:t>
            </a:r>
          </a:p>
          <a:p>
            <a:pPr algn="ctr">
              <a:buFontTx/>
              <a:buNone/>
            </a:pPr>
            <a:r>
              <a:rPr lang="fr" sz="3600" b="1" i="1" dirty="0">
                <a:latin typeface="Calibri" pitchFamily="34" charset="0"/>
              </a:rPr>
              <a:t>Introduction</a:t>
            </a:r>
            <a:endParaRPr lang="nl-BE" sz="3600" b="1" i="1"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3</a:t>
            </a:fld>
            <a:endParaRPr lang="fr" sz="800" dirty="0"/>
          </a:p>
        </p:txBody>
      </p:sp>
    </p:spTree>
    <p:extLst>
      <p:ext uri="{BB962C8B-B14F-4D97-AF65-F5344CB8AC3E}">
        <p14:creationId xmlns:p14="http://schemas.microsoft.com/office/powerpoint/2010/main" val="1498973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nl-BE" dirty="0"/>
          </a:p>
        </p:txBody>
      </p:sp>
      <p:sp>
        <p:nvSpPr>
          <p:cNvPr id="110595" name="Rectangle 3"/>
          <p:cNvSpPr>
            <a:spLocks noGrp="1" noChangeArrowheads="1"/>
          </p:cNvSpPr>
          <p:nvPr>
            <p:ph type="body" idx="1"/>
          </p:nvPr>
        </p:nvSpPr>
        <p:spPr/>
        <p:txBody>
          <a:bodyPr/>
          <a:lstStyle/>
          <a:p>
            <a:pPr algn="ctr">
              <a:buFontTx/>
              <a:buNone/>
            </a:pPr>
            <a:endParaRPr lang="fr" sz="3200" b="1" dirty="0"/>
          </a:p>
          <a:p>
            <a:pPr algn="ctr">
              <a:buFontTx/>
              <a:buNone/>
            </a:pPr>
            <a:r>
              <a:rPr lang="fr" sz="3600" b="1" i="1" dirty="0">
                <a:latin typeface="Calibri" pitchFamily="34" charset="0"/>
              </a:rPr>
              <a:t>V. </a:t>
            </a:r>
          </a:p>
          <a:p>
            <a:pPr algn="ctr">
              <a:buFontTx/>
              <a:buNone/>
            </a:pPr>
            <a:r>
              <a:rPr lang="fr" sz="3600" b="1" i="1" dirty="0">
                <a:latin typeface="Calibri" pitchFamily="34" charset="0"/>
              </a:rPr>
              <a:t>Conclusion :</a:t>
            </a:r>
          </a:p>
          <a:p>
            <a:pPr algn="ctr">
              <a:buFontTx/>
              <a:buNone/>
            </a:pPr>
            <a:r>
              <a:rPr lang="fr" sz="3600" b="1" i="1" dirty="0">
                <a:latin typeface="Calibri" pitchFamily="34" charset="0"/>
              </a:rPr>
              <a:t>charactéristiques-clés de l'assurance obligatoire soins de santé fédérale</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30</a:t>
            </a:fld>
            <a:endParaRPr lang="fr" sz="800" dirty="0"/>
          </a:p>
        </p:txBody>
      </p:sp>
    </p:spTree>
    <p:extLst>
      <p:ext uri="{BB962C8B-B14F-4D97-AF65-F5344CB8AC3E}">
        <p14:creationId xmlns:p14="http://schemas.microsoft.com/office/powerpoint/2010/main" val="996387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539552" y="1556792"/>
            <a:ext cx="8424936" cy="4114800"/>
          </a:xfrm>
        </p:spPr>
        <p:txBody>
          <a:bodyPr/>
          <a:lstStyle/>
          <a:p>
            <a:pPr marL="266700" indent="-266700">
              <a:lnSpc>
                <a:spcPct val="90000"/>
              </a:lnSpc>
              <a:buSzPct val="75000"/>
              <a:buFont typeface="Wingdings" pitchFamily="2" charset="2"/>
              <a:buChar char="ü"/>
            </a:pPr>
            <a:endParaRPr lang="fr" sz="2400" dirty="0">
              <a:latin typeface="Calibri" pitchFamily="34" charset="0"/>
            </a:endParaRPr>
          </a:p>
          <a:p>
            <a:pPr marL="266700" indent="-266700">
              <a:lnSpc>
                <a:spcPct val="90000"/>
              </a:lnSpc>
              <a:buSzPct val="75000"/>
              <a:buFont typeface="Wingdings" pitchFamily="2" charset="2"/>
              <a:buChar char="ü"/>
            </a:pPr>
            <a:r>
              <a:rPr lang="fr" sz="2400" dirty="0">
                <a:latin typeface="Calibri" pitchFamily="34" charset="0"/>
              </a:rPr>
              <a:t>schéma obligatoire avec couverture universelle (système de remboursement)</a:t>
            </a:r>
          </a:p>
          <a:p>
            <a:pPr marL="0" indent="0" defTabSz="644525">
              <a:lnSpc>
                <a:spcPct val="90000"/>
              </a:lnSpc>
              <a:spcBef>
                <a:spcPts val="0"/>
              </a:spcBef>
              <a:buSzPct val="75000"/>
              <a:buNone/>
              <a:tabLst>
                <a:tab pos="895350" algn="l"/>
              </a:tabLst>
            </a:pPr>
            <a:r>
              <a:rPr lang="fr" sz="2400" dirty="0">
                <a:latin typeface="Calibri" pitchFamily="34" charset="0"/>
              </a:rPr>
              <a:t>	=&gt; </a:t>
            </a:r>
            <a:r>
              <a:rPr lang="fr" sz="2400" i="1" dirty="0">
                <a:latin typeface="Calibri" pitchFamily="34" charset="0"/>
              </a:rPr>
              <a:t>principe de solidarité et d'équité</a:t>
            </a:r>
          </a:p>
          <a:p>
            <a:pPr marL="266700" indent="-266700">
              <a:lnSpc>
                <a:spcPct val="90000"/>
              </a:lnSpc>
              <a:buSzPct val="75000"/>
              <a:buFont typeface="Wingdings" pitchFamily="2" charset="2"/>
              <a:buChar char="ü"/>
            </a:pPr>
            <a:r>
              <a:rPr lang="fr" sz="2400" dirty="0">
                <a:latin typeface="Calibri" pitchFamily="34" charset="0"/>
              </a:rPr>
              <a:t>libre choix pour les patients et offre étendue de dispensateurs de soins et de services</a:t>
            </a:r>
          </a:p>
          <a:p>
            <a:pPr>
              <a:lnSpc>
                <a:spcPct val="90000"/>
              </a:lnSpc>
              <a:spcBef>
                <a:spcPts val="0"/>
              </a:spcBef>
              <a:buNone/>
            </a:pPr>
            <a:r>
              <a:rPr lang="fr" sz="2400" dirty="0">
                <a:latin typeface="Calibri" pitchFamily="34" charset="0"/>
              </a:rPr>
              <a:t> 		=&gt; </a:t>
            </a:r>
            <a:r>
              <a:rPr lang="fr" sz="2400" i="1" dirty="0">
                <a:latin typeface="Calibri" pitchFamily="34" charset="0"/>
              </a:rPr>
              <a:t>principe de l'accessibilité</a:t>
            </a:r>
          </a:p>
          <a:p>
            <a:pPr marL="266700" indent="-266700">
              <a:lnSpc>
                <a:spcPct val="90000"/>
              </a:lnSpc>
              <a:buSzPct val="75000"/>
              <a:buFont typeface="Wingdings" pitchFamily="2" charset="2"/>
              <a:buChar char="ü"/>
            </a:pPr>
            <a:r>
              <a:rPr lang="fr" sz="2400" dirty="0">
                <a:latin typeface="Calibri" pitchFamily="34" charset="0"/>
              </a:rPr>
              <a:t>panier de prestations étendu</a:t>
            </a:r>
          </a:p>
          <a:p>
            <a:pPr>
              <a:lnSpc>
                <a:spcPct val="90000"/>
              </a:lnSpc>
              <a:spcBef>
                <a:spcPts val="0"/>
              </a:spcBef>
              <a:buNone/>
            </a:pPr>
            <a:r>
              <a:rPr lang="fr" sz="2400" dirty="0">
                <a:latin typeface="Calibri" pitchFamily="34" charset="0"/>
              </a:rPr>
              <a:t>   		=&gt; </a:t>
            </a:r>
            <a:r>
              <a:rPr lang="fr" sz="2400" i="1" dirty="0">
                <a:latin typeface="Calibri" pitchFamily="34" charset="0"/>
              </a:rPr>
              <a:t>principe de réceptivité</a:t>
            </a:r>
          </a:p>
          <a:p>
            <a:pPr marL="266700" indent="-266700">
              <a:lnSpc>
                <a:spcPct val="90000"/>
              </a:lnSpc>
              <a:buSzPct val="75000"/>
              <a:buFont typeface="Wingdings" pitchFamily="2" charset="2"/>
              <a:buChar char="ü"/>
            </a:pPr>
            <a:r>
              <a:rPr lang="fr" sz="2400" dirty="0">
                <a:latin typeface="Calibri" pitchFamily="34" charset="0"/>
              </a:rPr>
              <a:t>contrôlé par l'État, exécution par des organisations privées sans but lucratif </a:t>
            </a:r>
          </a:p>
          <a:p>
            <a:pPr marL="0" indent="0">
              <a:lnSpc>
                <a:spcPct val="90000"/>
              </a:lnSpc>
              <a:spcBef>
                <a:spcPts val="0"/>
              </a:spcBef>
              <a:buNone/>
            </a:pPr>
            <a:r>
              <a:rPr lang="fr" sz="2400" dirty="0">
                <a:latin typeface="Calibri" pitchFamily="34" charset="0"/>
              </a:rPr>
              <a:t>  	=&gt; </a:t>
            </a:r>
            <a:r>
              <a:rPr lang="fr" sz="2400" i="1" dirty="0">
                <a:latin typeface="Calibri" pitchFamily="34" charset="0"/>
              </a:rPr>
              <a:t>principe de subsidiarité</a:t>
            </a:r>
          </a:p>
          <a:p>
            <a:pPr marL="266700" indent="-266700">
              <a:buSzPct val="75000"/>
              <a:buFont typeface="Wingdings" pitchFamily="2" charset="2"/>
              <a:buChar char="ü"/>
            </a:pPr>
            <a:endParaRPr lang="fr" sz="2400" dirty="0">
              <a:latin typeface="Calibri" pitchFamily="34" charset="0"/>
            </a:endParaRPr>
          </a:p>
        </p:txBody>
      </p:sp>
      <p:sp>
        <p:nvSpPr>
          <p:cNvPr id="141315" name="Rectangle 3"/>
          <p:cNvSpPr>
            <a:spLocks noGrp="1" noChangeArrowheads="1"/>
          </p:cNvSpPr>
          <p:nvPr>
            <p:ph type="title"/>
          </p:nvPr>
        </p:nvSpPr>
        <p:spPr>
          <a:xfrm>
            <a:off x="1372405" y="4952"/>
            <a:ext cx="7772400" cy="1143000"/>
          </a:xfrm>
          <a:noFill/>
          <a:ln/>
        </p:spPr>
        <p:txBody>
          <a:bodyPr/>
          <a:lstStyle/>
          <a:p>
            <a:r>
              <a:rPr lang="fr" i="1" dirty="0">
                <a:latin typeface="Calibri" pitchFamily="34" charset="0"/>
              </a:rPr>
              <a:t>Caractéristiques-clés de l'assurance obligatoire </a:t>
            </a:r>
            <a:br>
              <a:rPr lang="fr" i="1" dirty="0">
                <a:latin typeface="Calibri" pitchFamily="34" charset="0"/>
              </a:rPr>
            </a:br>
            <a:r>
              <a:rPr lang="fr" i="1" dirty="0">
                <a:latin typeface="Calibri" pitchFamily="34" charset="0"/>
              </a:rPr>
              <a:t>soins de santé fédérale (1)</a:t>
            </a:r>
          </a:p>
        </p:txBody>
      </p:sp>
      <p:sp>
        <p:nvSpPr>
          <p:cNvPr id="7" name="Slide Number Placeholder 6"/>
          <p:cNvSpPr>
            <a:spLocks noGrp="1"/>
          </p:cNvSpPr>
          <p:nvPr>
            <p:ph type="sldNum" sz="quarter" idx="12"/>
          </p:nvPr>
        </p:nvSpPr>
        <p:spPr>
          <a:xfrm>
            <a:off x="6588224" y="6237312"/>
            <a:ext cx="2133600" cy="476250"/>
          </a:xfrm>
        </p:spPr>
        <p:txBody>
          <a:bodyPr/>
          <a:lstStyle/>
          <a:p>
            <a:fld id="{017CA26F-5F87-4D60-A6EB-5B8A5C9BC9C6}" type="slidenum">
              <a:rPr lang="en-US" sz="800" smtClean="0">
                <a:solidFill>
                  <a:srgbClr val="000000"/>
                </a:solidFill>
              </a:rPr>
              <a:pPr/>
              <a:t>31</a:t>
            </a:fld>
            <a:endParaRPr lang="fr" sz="800" dirty="0">
              <a:solidFill>
                <a:srgbClr val="000000"/>
              </a:solidFill>
            </a:endParaRPr>
          </a:p>
        </p:txBody>
      </p:sp>
    </p:spTree>
    <p:extLst>
      <p:ext uri="{BB962C8B-B14F-4D97-AF65-F5344CB8AC3E}">
        <p14:creationId xmlns:p14="http://schemas.microsoft.com/office/powerpoint/2010/main" val="2526637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835696" y="20717"/>
            <a:ext cx="7295470" cy="1143000"/>
          </a:xfrm>
        </p:spPr>
        <p:txBody>
          <a:bodyPr/>
          <a:lstStyle/>
          <a:p>
            <a:r>
              <a:rPr lang="fr" i="1" dirty="0">
                <a:latin typeface="Calibri" pitchFamily="34" charset="0"/>
              </a:rPr>
              <a:t>Caractéristiques-clés de l'assurance obligatoire </a:t>
            </a:r>
            <a:br>
              <a:rPr lang="fr" i="1" dirty="0">
                <a:latin typeface="Calibri" pitchFamily="34" charset="0"/>
              </a:rPr>
            </a:br>
            <a:r>
              <a:rPr lang="fr" i="1" dirty="0">
                <a:latin typeface="Calibri" pitchFamily="34" charset="0"/>
              </a:rPr>
              <a:t>soins de santé fédérale (2)</a:t>
            </a:r>
          </a:p>
        </p:txBody>
      </p:sp>
      <p:sp>
        <p:nvSpPr>
          <p:cNvPr id="142339" name="Rectangle 3"/>
          <p:cNvSpPr>
            <a:spLocks noGrp="1" noChangeArrowheads="1"/>
          </p:cNvSpPr>
          <p:nvPr>
            <p:ph type="body" idx="1"/>
          </p:nvPr>
        </p:nvSpPr>
        <p:spPr>
          <a:xfrm>
            <a:off x="685800" y="1676400"/>
            <a:ext cx="7772400" cy="4114800"/>
          </a:xfrm>
        </p:spPr>
        <p:txBody>
          <a:bodyPr/>
          <a:lstStyle/>
          <a:p>
            <a:pPr marL="266700" indent="-266700">
              <a:buSzPct val="75000"/>
              <a:buFont typeface="Wingdings" pitchFamily="2" charset="2"/>
              <a:buChar char="ü"/>
            </a:pPr>
            <a:endParaRPr lang="fr" sz="2400" dirty="0">
              <a:latin typeface="Calibri" pitchFamily="34" charset="0"/>
            </a:endParaRPr>
          </a:p>
          <a:p>
            <a:pPr marL="266700" indent="-266700">
              <a:lnSpc>
                <a:spcPct val="90000"/>
              </a:lnSpc>
              <a:buSzPct val="75000"/>
              <a:buFont typeface="Wingdings" pitchFamily="2" charset="2"/>
              <a:buChar char="ü"/>
            </a:pPr>
            <a:r>
              <a:rPr lang="fr" sz="2400" dirty="0">
                <a:latin typeface="Calibri" pitchFamily="34" charset="0"/>
              </a:rPr>
              <a:t>gérée conjointement par tous les partenaires (</a:t>
            </a:r>
            <a:r>
              <a:rPr lang="fr" sz="2200" dirty="0">
                <a:latin typeface="Calibri" pitchFamily="34" charset="0"/>
              </a:rPr>
              <a:t>management, concertation et accords par et avec les partenaires sociaux, mutualités et dispensateurs de soins</a:t>
            </a:r>
            <a:r>
              <a:rPr lang="fr" sz="2400" dirty="0">
                <a:latin typeface="Calibri" pitchFamily="34" charset="0"/>
              </a:rPr>
              <a:t>)) </a:t>
            </a:r>
          </a:p>
          <a:p>
            <a:pPr>
              <a:lnSpc>
                <a:spcPct val="90000"/>
              </a:lnSpc>
              <a:spcBef>
                <a:spcPts val="0"/>
              </a:spcBef>
              <a:buNone/>
            </a:pPr>
            <a:r>
              <a:rPr lang="fr" sz="2400" dirty="0">
                <a:latin typeface="Calibri" pitchFamily="34" charset="0"/>
              </a:rPr>
              <a:t> 		=&gt; </a:t>
            </a:r>
            <a:r>
              <a:rPr lang="fr" sz="2400" i="1" dirty="0">
                <a:latin typeface="Calibri" pitchFamily="34" charset="0"/>
              </a:rPr>
              <a:t>principe de partenariat responsable</a:t>
            </a:r>
          </a:p>
          <a:p>
            <a:pPr marL="266700" indent="-266700">
              <a:lnSpc>
                <a:spcPct val="90000"/>
              </a:lnSpc>
              <a:buSzPct val="75000"/>
              <a:buFont typeface="Wingdings" pitchFamily="2" charset="2"/>
              <a:buChar char="ü"/>
            </a:pPr>
            <a:r>
              <a:rPr lang="fr" sz="2400" dirty="0">
                <a:latin typeface="Calibri" pitchFamily="34" charset="0"/>
              </a:rPr>
              <a:t>scores plutôt bons en termes d'accessibilité</a:t>
            </a:r>
          </a:p>
          <a:p>
            <a:pPr marL="266700" indent="-266700">
              <a:lnSpc>
                <a:spcPct val="90000"/>
              </a:lnSpc>
              <a:buSzPct val="75000"/>
              <a:buFont typeface="Wingdings" pitchFamily="2" charset="2"/>
              <a:buChar char="ü"/>
            </a:pPr>
            <a:r>
              <a:rPr lang="fr" sz="2400" dirty="0">
                <a:latin typeface="Calibri" pitchFamily="34" charset="0"/>
              </a:rPr>
              <a:t>honoraires du dispensateur de soins principalement basés sur le service médical fourni</a:t>
            </a:r>
          </a:p>
          <a:p>
            <a:pPr marL="266700" indent="-266700">
              <a:lnSpc>
                <a:spcPct val="90000"/>
              </a:lnSpc>
              <a:buSzPct val="75000"/>
              <a:buFont typeface="Wingdings" pitchFamily="2" charset="2"/>
              <a:buChar char="ü"/>
            </a:pPr>
            <a:r>
              <a:rPr lang="fr" sz="2400" dirty="0">
                <a:latin typeface="Calibri" pitchFamily="34" charset="0"/>
              </a:rPr>
              <a:t>accent mis sur l'organisation verticale (structure avec compartiments) plutôt que sur une approche horizontale (soins intégrés)</a:t>
            </a: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32</a:t>
            </a:fld>
            <a:endParaRPr lang="fr" sz="800" dirty="0"/>
          </a:p>
        </p:txBody>
      </p:sp>
    </p:spTree>
    <p:extLst>
      <p:ext uri="{BB962C8B-B14F-4D97-AF65-F5344CB8AC3E}">
        <p14:creationId xmlns:p14="http://schemas.microsoft.com/office/powerpoint/2010/main" val="961280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857356" y="457200"/>
            <a:ext cx="7058044" cy="1143000"/>
          </a:xfrm>
        </p:spPr>
        <p:txBody>
          <a:bodyPr/>
          <a:lstStyle/>
          <a:p>
            <a:endParaRPr lang="fr" sz="2400" i="1" dirty="0"/>
          </a:p>
        </p:txBody>
      </p:sp>
      <p:sp>
        <p:nvSpPr>
          <p:cNvPr id="157699" name="Rectangle 3"/>
          <p:cNvSpPr>
            <a:spLocks noGrp="1" noChangeArrowheads="1"/>
          </p:cNvSpPr>
          <p:nvPr>
            <p:ph type="body" idx="1"/>
          </p:nvPr>
        </p:nvSpPr>
        <p:spPr>
          <a:xfrm>
            <a:off x="971600" y="1824216"/>
            <a:ext cx="7920880" cy="4485104"/>
          </a:xfrm>
        </p:spPr>
        <p:txBody>
          <a:bodyPr/>
          <a:lstStyle/>
          <a:p>
            <a:pPr algn="ctr">
              <a:buNone/>
            </a:pPr>
            <a:r>
              <a:rPr lang="fr" sz="2400" dirty="0">
                <a:latin typeface="Calibri" pitchFamily="34" charset="0"/>
              </a:rPr>
              <a:t>Merci pour votre attention. </a:t>
            </a:r>
          </a:p>
          <a:p>
            <a:pPr algn="ctr"/>
            <a:endParaRPr lang="fr" sz="2400" dirty="0">
              <a:latin typeface="Calibri" pitchFamily="34" charset="0"/>
            </a:endParaRPr>
          </a:p>
          <a:p>
            <a:pPr algn="ctr">
              <a:buFont typeface="Wingdings" pitchFamily="2" charset="2"/>
              <a:buChar char="ü"/>
            </a:pPr>
            <a:endParaRPr lang="fr" sz="2400" dirty="0">
              <a:latin typeface="Calibri" pitchFamily="34" charset="0"/>
            </a:endParaRPr>
          </a:p>
          <a:p>
            <a:pPr algn="ctr">
              <a:buFont typeface="Wingdings" pitchFamily="2" charset="2"/>
              <a:buChar char="ü"/>
            </a:pPr>
            <a:endParaRPr lang="fr" sz="2400" dirty="0">
              <a:latin typeface="Calibri" pitchFamily="34" charset="0"/>
            </a:endParaRPr>
          </a:p>
          <a:p>
            <a:pPr algn="ctr">
              <a:buFont typeface="Wingdings" pitchFamily="2" charset="2"/>
              <a:buChar char="ü"/>
            </a:pPr>
            <a:endParaRPr lang="fr" sz="2400" dirty="0">
              <a:latin typeface="Calibri" pitchFamily="34" charset="0"/>
            </a:endParaRPr>
          </a:p>
          <a:p>
            <a:pPr algn="ctr">
              <a:buFont typeface="Wingdings" pitchFamily="2" charset="2"/>
              <a:buChar char="ü"/>
            </a:pPr>
            <a:endParaRPr lang="fr" sz="2400" dirty="0">
              <a:latin typeface="Calibri" pitchFamily="34" charset="0"/>
            </a:endParaRPr>
          </a:p>
          <a:p>
            <a:pPr algn="ctr">
              <a:buFont typeface="Wingdings" pitchFamily="2" charset="2"/>
              <a:buChar char="ü"/>
            </a:pPr>
            <a:endParaRPr lang="fr" sz="2400" dirty="0">
              <a:latin typeface="Calibri" pitchFamily="34" charset="0"/>
            </a:endParaRPr>
          </a:p>
          <a:p>
            <a:pPr algn="ctr">
              <a:buNone/>
            </a:pPr>
            <a:endParaRPr lang="fr" sz="2400" dirty="0">
              <a:latin typeface="Calibri" pitchFamily="34" charset="0"/>
            </a:endParaRPr>
          </a:p>
          <a:p>
            <a:pPr algn="ctr">
              <a:spcBef>
                <a:spcPts val="1800"/>
              </a:spcBef>
              <a:buNone/>
            </a:pPr>
            <a:r>
              <a:rPr lang="fr" sz="2400" dirty="0">
                <a:latin typeface="Calibri" pitchFamily="34" charset="0"/>
              </a:rPr>
              <a:t>Plus d'informations sur : </a:t>
            </a:r>
          </a:p>
          <a:p>
            <a:pPr algn="ctr">
              <a:spcBef>
                <a:spcPts val="0"/>
              </a:spcBef>
              <a:buNone/>
            </a:pPr>
            <a:r>
              <a:rPr lang="nl-NL" sz="2400" dirty="0">
                <a:latin typeface="Calibri" pitchFamily="34" charset="0"/>
                <a:hlinkClick r:id="rId3"/>
              </a:rPr>
              <a:t>www.riziv.fgov.be</a:t>
            </a:r>
            <a:r>
              <a:rPr lang="nl-NL" sz="2400" dirty="0">
                <a:latin typeface="Calibri" pitchFamily="34" charset="0"/>
              </a:rPr>
              <a:t> ou </a:t>
            </a:r>
            <a:r>
              <a:rPr lang="nl-NL" sz="2400" dirty="0">
                <a:latin typeface="Calibri" pitchFamily="34" charset="0"/>
                <a:hlinkClick r:id="rId4"/>
              </a:rPr>
              <a:t>www.inami.fgov.be</a:t>
            </a:r>
            <a:r>
              <a:rPr lang="nl-NL" sz="2400" dirty="0">
                <a:latin typeface="Calibri" pitchFamily="34" charset="0"/>
              </a:rPr>
              <a:t> ; ou </a:t>
            </a:r>
            <a:r>
              <a:rPr lang="nl-NL" sz="2400" dirty="0">
                <a:latin typeface="Calibri" pitchFamily="34" charset="0"/>
                <a:hlinkClick r:id="rId5"/>
              </a:rPr>
              <a:t>rir@riziv.fgov.be</a:t>
            </a:r>
            <a:endParaRPr lang="nl-NL" sz="2400"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33</a:t>
            </a:fld>
            <a:endParaRPr lang="fr" sz="800" dirty="0"/>
          </a:p>
        </p:txBody>
      </p:sp>
      <p:pic>
        <p:nvPicPr>
          <p:cNvPr id="8" name="Picture 7" descr="Afbeeldingsresultaat voor tekening man met vraagtekens">
            <a:hlinkClick r:id="rId6" tgtFrame="&quot;_blank&quot;"/>
          </p:cNvPr>
          <p:cNvPicPr/>
          <p:nvPr/>
        </p:nvPicPr>
        <p:blipFill>
          <a:blip r:embed="rId7">
            <a:extLst>
              <a:ext uri="{28A0092B-C50C-407E-A947-70E740481C1C}">
                <a14:useLocalDpi xmlns:a14="http://schemas.microsoft.com/office/drawing/2010/main" val="0"/>
              </a:ext>
            </a:extLst>
          </a:blip>
          <a:srcRect/>
          <a:stretch>
            <a:fillRect/>
          </a:stretch>
        </p:blipFill>
        <p:spPr bwMode="auto">
          <a:xfrm>
            <a:off x="1835696" y="2276872"/>
            <a:ext cx="5943600" cy="3071033"/>
          </a:xfrm>
          <a:prstGeom prst="rect">
            <a:avLst/>
          </a:prstGeom>
          <a:noFill/>
          <a:ln>
            <a:noFill/>
          </a:ln>
        </p:spPr>
      </p:pic>
    </p:spTree>
    <p:extLst>
      <p:ext uri="{BB962C8B-B14F-4D97-AF65-F5344CB8AC3E}">
        <p14:creationId xmlns:p14="http://schemas.microsoft.com/office/powerpoint/2010/main" val="136959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Aperçu historique (1)</a:t>
            </a:r>
          </a:p>
        </p:txBody>
      </p:sp>
      <p:sp>
        <p:nvSpPr>
          <p:cNvPr id="94211" name="Rectangle 3"/>
          <p:cNvSpPr>
            <a:spLocks noGrp="1" noChangeArrowheads="1"/>
          </p:cNvSpPr>
          <p:nvPr>
            <p:ph type="body" idx="1"/>
          </p:nvPr>
        </p:nvSpPr>
        <p:spPr/>
        <p:txBody>
          <a:bodyPr/>
          <a:lstStyle/>
          <a:p>
            <a:pPr marL="266700" lvl="1" indent="-266700">
              <a:buSzPct val="75000"/>
              <a:buFont typeface="Wingdings" pitchFamily="2" charset="2"/>
              <a:buChar char="ü"/>
            </a:pPr>
            <a:r>
              <a:rPr lang="fr" dirty="0">
                <a:latin typeface="Calibri" pitchFamily="34" charset="0"/>
              </a:rPr>
              <a:t>19</a:t>
            </a:r>
            <a:r>
              <a:rPr lang="fr" baseline="30000" dirty="0">
                <a:latin typeface="Calibri" pitchFamily="34" charset="0"/>
              </a:rPr>
              <a:t>e</a:t>
            </a:r>
            <a:r>
              <a:rPr lang="fr" dirty="0">
                <a:latin typeface="Calibri" pitchFamily="34" charset="0"/>
              </a:rPr>
              <a:t> siècle : origines du système d'assurance maladie avec la création de sociétés d'assistance mutuelle, p. ex. les caisses de maladie volontaires ou « </a:t>
            </a:r>
            <a:r>
              <a:rPr lang="fr" i="1" dirty="0">
                <a:latin typeface="Calibri" pitchFamily="34" charset="0"/>
              </a:rPr>
              <a:t>mutualités »</a:t>
            </a:r>
          </a:p>
          <a:p>
            <a:pPr marL="266700" lvl="1" indent="-266700">
              <a:buSzPct val="75000"/>
              <a:buFont typeface="Wingdings" pitchFamily="2" charset="2"/>
              <a:buChar char="ü"/>
            </a:pPr>
            <a:r>
              <a:rPr lang="fr" dirty="0">
                <a:latin typeface="Calibri" pitchFamily="34" charset="0"/>
              </a:rPr>
              <a:t>1894 : loi fondatrice de l'assurance maladie</a:t>
            </a:r>
          </a:p>
          <a:p>
            <a:pPr marL="266700" lvl="1" indent="-266700">
              <a:buSzPct val="75000"/>
              <a:buFont typeface="Wingdings" pitchFamily="2" charset="2"/>
              <a:buChar char="ü"/>
            </a:pPr>
            <a:r>
              <a:rPr lang="fr" dirty="0">
                <a:latin typeface="Calibri" pitchFamily="34" charset="0"/>
              </a:rPr>
              <a:t>début du 20</a:t>
            </a:r>
            <a:r>
              <a:rPr lang="fr" baseline="30000" dirty="0">
                <a:latin typeface="Calibri" pitchFamily="34" charset="0"/>
              </a:rPr>
              <a:t>e</a:t>
            </a:r>
            <a:r>
              <a:rPr lang="fr" dirty="0">
                <a:latin typeface="Calibri" pitchFamily="34" charset="0"/>
              </a:rPr>
              <a:t> siècle : création d'unions de caisses de maladie dans un contexte politique ou idéologique</a:t>
            </a:r>
          </a:p>
          <a:p>
            <a:pPr marL="266700" lvl="1" indent="-266700">
              <a:buSzPct val="75000"/>
              <a:buFont typeface="Wingdings" pitchFamily="2" charset="2"/>
              <a:buChar char="ü"/>
            </a:pPr>
            <a:r>
              <a:rPr lang="fr" dirty="0">
                <a:latin typeface="Calibri" pitchFamily="34" charset="0"/>
              </a:rPr>
              <a:t>1944 : introduction du système de sécurité sociale obligatoire pour les travailleurs salariés </a:t>
            </a:r>
          </a:p>
          <a:p>
            <a:pPr marL="266700" lvl="1" indent="-266700">
              <a:buSzPct val="75000"/>
              <a:buFont typeface="Wingdings" pitchFamily="2" charset="2"/>
              <a:buChar char="ü"/>
            </a:pPr>
            <a:r>
              <a:rPr lang="fr" dirty="0">
                <a:latin typeface="Calibri" pitchFamily="34" charset="0"/>
              </a:rPr>
              <a:t>1963 : loi relative à l’assurance maladie-invalidité</a:t>
            </a:r>
          </a:p>
          <a:p>
            <a:pPr marL="266700" lvl="1" indent="-266700">
              <a:buSzPct val="75000"/>
              <a:buFont typeface="Wingdings" pitchFamily="2" charset="2"/>
              <a:buChar char="ü"/>
            </a:pPr>
            <a:r>
              <a:rPr lang="fr" dirty="0">
                <a:latin typeface="Calibri" pitchFamily="34" charset="0"/>
              </a:rPr>
              <a:t>1990 : (nouvelle) loi fondatrice de l'assurance maladie</a:t>
            </a:r>
          </a:p>
          <a:p>
            <a:pPr>
              <a:lnSpc>
                <a:spcPct val="130000"/>
              </a:lnSpc>
              <a:buFont typeface="Wingdings" pitchFamily="2" charset="2"/>
              <a:buNone/>
            </a:pPr>
            <a:endParaRPr lang="fr" sz="1000" dirty="0"/>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4</a:t>
            </a:fld>
            <a:endParaRPr lang="fr" sz="800" dirty="0"/>
          </a:p>
        </p:txBody>
      </p:sp>
    </p:spTree>
    <p:extLst>
      <p:ext uri="{BB962C8B-B14F-4D97-AF65-F5344CB8AC3E}">
        <p14:creationId xmlns:p14="http://schemas.microsoft.com/office/powerpoint/2010/main" val="429095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Aperçu historique (2)</a:t>
            </a:r>
          </a:p>
        </p:txBody>
      </p:sp>
      <p:sp>
        <p:nvSpPr>
          <p:cNvPr id="94211" name="Rectangle 3"/>
          <p:cNvSpPr>
            <a:spLocks noGrp="1" noChangeArrowheads="1"/>
          </p:cNvSpPr>
          <p:nvPr>
            <p:ph type="body" idx="1"/>
          </p:nvPr>
        </p:nvSpPr>
        <p:spPr/>
        <p:txBody>
          <a:bodyPr/>
          <a:lstStyle/>
          <a:p>
            <a:pPr marL="266700" lvl="1" indent="-266700">
              <a:buSzPct val="75000"/>
              <a:buFont typeface="Wingdings" pitchFamily="2" charset="2"/>
              <a:buChar char="ü"/>
            </a:pPr>
            <a:r>
              <a:rPr lang="fr" dirty="0">
                <a:latin typeface="Calibri" pitchFamily="34" charset="0"/>
              </a:rPr>
              <a:t>1993: réforme de la loi assurance maladie </a:t>
            </a:r>
            <a:r>
              <a:rPr lang="fr" sz="2000" dirty="0">
                <a:latin typeface="Calibri" pitchFamily="34" charset="0"/>
              </a:rPr>
              <a:t>(réforme de la structure de gestion de l'INAMI, introduction d'une procédure budgétaire et d'un contrôle des dépenses plus stricts, mesures pour renforcer la responsabilité financière des dispensateurs de soins de santé)</a:t>
            </a:r>
          </a:p>
          <a:p>
            <a:pPr marL="266700" lvl="1" indent="-266700">
              <a:buSzPct val="75000"/>
              <a:buFont typeface="Wingdings" pitchFamily="2" charset="2"/>
              <a:buChar char="ü"/>
            </a:pPr>
            <a:r>
              <a:rPr lang="fr" dirty="0">
                <a:latin typeface="Calibri" pitchFamily="34" charset="0"/>
              </a:rPr>
              <a:t>1994 : réforme des caisses de maladie </a:t>
            </a:r>
            <a:r>
              <a:rPr lang="fr" sz="2000" dirty="0">
                <a:latin typeface="Calibri" pitchFamily="34" charset="0"/>
              </a:rPr>
              <a:t>(responsabilité accrue des caisses de maladie pour les dépenses en matière de santé)</a:t>
            </a:r>
            <a:endParaRPr lang="fr" dirty="0">
              <a:latin typeface="Calibri" pitchFamily="34" charset="0"/>
            </a:endParaRPr>
          </a:p>
          <a:p>
            <a:pPr marL="266700" lvl="1" indent="-266700">
              <a:buSzPct val="75000"/>
              <a:buFont typeface="Wingdings" pitchFamily="2" charset="2"/>
              <a:buChar char="ü"/>
            </a:pPr>
            <a:r>
              <a:rPr lang="fr" dirty="0">
                <a:latin typeface="Calibri" pitchFamily="34" charset="0"/>
              </a:rPr>
              <a:t>1998 : réforme de l’assurabilité  de l'assurance maladie</a:t>
            </a:r>
          </a:p>
          <a:p>
            <a:pPr marL="266700" lvl="1" indent="-266700">
              <a:buSzPct val="75000"/>
              <a:buFont typeface="Wingdings" pitchFamily="2" charset="2"/>
              <a:buChar char="ü"/>
            </a:pPr>
            <a:r>
              <a:rPr lang="fr" dirty="0">
                <a:latin typeface="Calibri" pitchFamily="34" charset="0"/>
              </a:rPr>
              <a:t>2002 : réforme du financement des hôpitaux</a:t>
            </a:r>
          </a:p>
          <a:p>
            <a:pPr marL="266700" lvl="1" indent="-266700">
              <a:buSzPct val="75000"/>
              <a:buFont typeface="Wingdings" pitchFamily="2" charset="2"/>
              <a:buChar char="ü"/>
            </a:pPr>
            <a:r>
              <a:rPr lang="fr" dirty="0">
                <a:latin typeface="Calibri" pitchFamily="34" charset="0"/>
              </a:rPr>
              <a:t>2006 : Impulseo I </a:t>
            </a:r>
            <a:r>
              <a:rPr lang="fr" sz="2000" dirty="0">
                <a:latin typeface="Calibri" pitchFamily="34" charset="0"/>
              </a:rPr>
              <a:t>(fonds spécial destiné à soutenir l’installation des médecins dans une région qui connaît une pénurie de médecins généralistes)</a:t>
            </a:r>
          </a:p>
          <a:p>
            <a:pPr marL="266700" lvl="1" indent="-266700">
              <a:buSzPct val="75000"/>
              <a:buFont typeface="Wingdings" pitchFamily="2" charset="2"/>
              <a:buChar char="ü"/>
            </a:pPr>
            <a:r>
              <a:rPr lang="fr" dirty="0">
                <a:latin typeface="Calibri" pitchFamily="34" charset="0"/>
              </a:rPr>
              <a:t>1980, 1993, 2014 : réformes de l'État avec transfert de compétences du niveau fédéral vers les entités fédérées</a:t>
            </a:r>
          </a:p>
          <a:p>
            <a:pPr marL="266700" lvl="1" indent="-266700">
              <a:buSzPct val="75000"/>
              <a:buFont typeface="Wingdings" pitchFamily="2" charset="2"/>
              <a:buChar char="ü"/>
            </a:pPr>
            <a:endParaRPr lang="fr" sz="2000"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5</a:t>
            </a:fld>
            <a:endParaRPr lang="fr" sz="800" dirty="0"/>
          </a:p>
        </p:txBody>
      </p:sp>
    </p:spTree>
    <p:extLst>
      <p:ext uri="{BB962C8B-B14F-4D97-AF65-F5344CB8AC3E}">
        <p14:creationId xmlns:p14="http://schemas.microsoft.com/office/powerpoint/2010/main" val="297359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Régime de sécurité sociale vs. assurance obligatoire soins de santé</a:t>
            </a:r>
          </a:p>
        </p:txBody>
      </p:sp>
      <p:sp>
        <p:nvSpPr>
          <p:cNvPr id="94211" name="Rectangle 3"/>
          <p:cNvSpPr>
            <a:spLocks noGrp="1" noChangeArrowheads="1"/>
          </p:cNvSpPr>
          <p:nvPr>
            <p:ph type="body" idx="1"/>
          </p:nvPr>
        </p:nvSpPr>
        <p:spPr/>
        <p:txBody>
          <a:bodyPr/>
          <a:lstStyle/>
          <a:p>
            <a:pPr marL="266700" lvl="1" indent="-266700">
              <a:buSzPct val="75000"/>
              <a:buFont typeface="Wingdings" pitchFamily="2" charset="2"/>
              <a:buChar char="ü"/>
            </a:pPr>
            <a:r>
              <a:rPr lang="fr" dirty="0">
                <a:latin typeface="Calibri" pitchFamily="34" charset="0"/>
              </a:rPr>
              <a:t>l'assurance obligatoire soins de santé fait partie intégrante du régime de sécurité sociale en Belgique </a:t>
            </a:r>
          </a:p>
          <a:p>
            <a:pPr marL="0" lvl="1" indent="0">
              <a:buSzPct val="75000"/>
              <a:buNone/>
            </a:pPr>
            <a:r>
              <a:rPr lang="fr" sz="2000" dirty="0">
                <a:latin typeface="Calibri" pitchFamily="34" charset="0"/>
              </a:rPr>
              <a:t>		</a:t>
            </a:r>
          </a:p>
          <a:p>
            <a:pPr marL="0" lvl="1" indent="0">
              <a:buSzPct val="75000"/>
              <a:buNone/>
            </a:pPr>
            <a:endParaRPr lang="fr" sz="2000" dirty="0">
              <a:latin typeface="Calibri" pitchFamily="34" charset="0"/>
            </a:endParaRPr>
          </a:p>
          <a:p>
            <a:pPr marL="0" lvl="1" indent="0">
              <a:buSzPct val="75000"/>
              <a:buNone/>
            </a:pPr>
            <a:endParaRPr lang="fr" sz="2000" dirty="0">
              <a:latin typeface="Calibri" pitchFamily="34" charset="0"/>
            </a:endParaRPr>
          </a:p>
          <a:p>
            <a:pPr marL="0" lvl="1" indent="0">
              <a:buSzPct val="75000"/>
              <a:buNone/>
            </a:pPr>
            <a:endParaRPr lang="fr" sz="2000" dirty="0">
              <a:latin typeface="Calibri" pitchFamily="34" charset="0"/>
            </a:endParaRPr>
          </a:p>
          <a:p>
            <a:pPr marL="0" lvl="1" indent="0">
              <a:buSzPct val="75000"/>
              <a:buNone/>
            </a:pPr>
            <a:endParaRPr lang="fr" sz="2000" dirty="0">
              <a:latin typeface="Calibri" pitchFamily="34" charset="0"/>
            </a:endParaRPr>
          </a:p>
          <a:p>
            <a:pPr marL="266700" lvl="1" indent="0" algn="ctr">
              <a:spcBef>
                <a:spcPts val="300"/>
              </a:spcBef>
              <a:buSzPct val="75000"/>
              <a:buNone/>
            </a:pPr>
            <a:r>
              <a:rPr lang="fr" dirty="0">
                <a:latin typeface="Calibri" pitchFamily="34" charset="0"/>
              </a:rPr>
              <a:t>une personne assujettie à la sécurité sociale belge </a:t>
            </a:r>
            <a:br>
              <a:rPr lang="fr" dirty="0">
                <a:latin typeface="Calibri" pitchFamily="34" charset="0"/>
              </a:rPr>
            </a:br>
            <a:r>
              <a:rPr lang="fr" dirty="0">
                <a:latin typeface="Calibri" pitchFamily="34" charset="0"/>
              </a:rPr>
              <a:t>(en application des dispositions internationales), </a:t>
            </a:r>
          </a:p>
          <a:p>
            <a:pPr marL="266700" lvl="1" indent="0" algn="ctr">
              <a:spcBef>
                <a:spcPts val="300"/>
              </a:spcBef>
              <a:buSzPct val="75000"/>
              <a:buNone/>
            </a:pPr>
            <a:r>
              <a:rPr lang="fr" dirty="0">
                <a:latin typeface="Calibri" pitchFamily="34" charset="0"/>
              </a:rPr>
              <a:t> a droit à des prestations en nature </a:t>
            </a:r>
          </a:p>
          <a:p>
            <a:pPr marL="266700" lvl="1" indent="0" algn="ctr">
              <a:spcBef>
                <a:spcPts val="300"/>
              </a:spcBef>
              <a:buSzPct val="75000"/>
              <a:buNone/>
            </a:pPr>
            <a:r>
              <a:rPr lang="nl-BE" dirty="0">
                <a:latin typeface="Calibri" pitchFamily="34" charset="0"/>
              </a:rPr>
              <a:t>à</a:t>
            </a:r>
            <a:r>
              <a:rPr lang="fr" dirty="0">
                <a:latin typeface="Calibri" pitchFamily="34" charset="0"/>
              </a:rPr>
              <a:t> charge de l'assurance obligatoire soins de santé</a:t>
            </a:r>
          </a:p>
          <a:p>
            <a:pPr marL="266700" lvl="1" indent="0" algn="ctr">
              <a:spcBef>
                <a:spcPts val="300"/>
              </a:spcBef>
              <a:buSzPct val="75000"/>
              <a:buNone/>
            </a:pPr>
            <a:r>
              <a:rPr lang="fr" sz="2000" b="1" dirty="0">
                <a:latin typeface="Calibri" pitchFamily="34" charset="0"/>
              </a:rPr>
              <a:t>(assurance soins de santé privée pas nécessaire)</a:t>
            </a:r>
            <a:r>
              <a:rPr lang="fr" sz="2000" dirty="0">
                <a:latin typeface="Calibri" pitchFamily="34" charset="0"/>
              </a:rPr>
              <a:t>	</a:t>
            </a:r>
          </a:p>
          <a:p>
            <a:pPr marL="266700" lvl="1" indent="-266700">
              <a:buSzPct val="75000"/>
              <a:buFont typeface="Wingdings" pitchFamily="2" charset="2"/>
              <a:buChar char="ü"/>
            </a:pPr>
            <a:endParaRPr lang="fr" sz="2000"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6</a:t>
            </a:fld>
            <a:endParaRPr lang="fr" sz="800" dirty="0"/>
          </a:p>
        </p:txBody>
      </p:sp>
      <p:sp>
        <p:nvSpPr>
          <p:cNvPr id="3" name="Striped Right Arrow 2"/>
          <p:cNvSpPr/>
          <p:nvPr/>
        </p:nvSpPr>
        <p:spPr>
          <a:xfrm rot="5400000">
            <a:off x="3574748" y="2955228"/>
            <a:ext cx="1327008" cy="77266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73203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25410"/>
            <a:ext cx="7620000" cy="1143000"/>
          </a:xfrm>
        </p:spPr>
        <p:txBody>
          <a:bodyPr/>
          <a:lstStyle/>
          <a:p>
            <a:r>
              <a:rPr lang="fr" i="1" dirty="0">
                <a:latin typeface="Calibri" pitchFamily="34" charset="0"/>
              </a:rPr>
              <a:t>Assurance obligatoire soins de santé </a:t>
            </a:r>
            <a:br>
              <a:rPr lang="en-GB" i="1" dirty="0">
                <a:latin typeface="Calibri" pitchFamily="34" charset="0"/>
              </a:rPr>
            </a:br>
            <a:r>
              <a:rPr lang="fr" i="1" dirty="0">
                <a:latin typeface="Calibri" pitchFamily="34" charset="0"/>
              </a:rPr>
              <a:t>vs. dispositions internationales</a:t>
            </a:r>
          </a:p>
        </p:txBody>
      </p:sp>
      <p:sp>
        <p:nvSpPr>
          <p:cNvPr id="94211" name="Rectangle 3"/>
          <p:cNvSpPr>
            <a:spLocks noGrp="1" noChangeArrowheads="1"/>
          </p:cNvSpPr>
          <p:nvPr>
            <p:ph type="body" idx="1"/>
          </p:nvPr>
        </p:nvSpPr>
        <p:spPr>
          <a:xfrm>
            <a:off x="457200" y="1600200"/>
            <a:ext cx="8363272" cy="4525963"/>
          </a:xfrm>
        </p:spPr>
        <p:txBody>
          <a:bodyPr/>
          <a:lstStyle/>
          <a:p>
            <a:pPr marL="266700" lvl="1" indent="-266700">
              <a:buSzPct val="75000"/>
              <a:buFont typeface="Wingdings" pitchFamily="2" charset="2"/>
              <a:buChar char="ü"/>
            </a:pPr>
            <a:r>
              <a:rPr lang="fr" dirty="0">
                <a:latin typeface="Calibri" pitchFamily="34" charset="0"/>
              </a:rPr>
              <a:t>si – en application des dispositions internationales - une personne (p. ex. travailleur du secteur privé, ...) est </a:t>
            </a:r>
          </a:p>
          <a:p>
            <a:pPr marL="742950" lvl="2" indent="-342900">
              <a:buSzPct val="75000"/>
              <a:buFont typeface="Arial" panose="020B0604020202020204" pitchFamily="34" charset="0"/>
              <a:buChar char="•"/>
            </a:pPr>
            <a:r>
              <a:rPr lang="fr" dirty="0">
                <a:latin typeface="Calibri" pitchFamily="34" charset="0"/>
              </a:rPr>
              <a:t>est assujettie à la sécurité sociale d'un autre pays et a droit à des prestations de soins de santé en nature dans ce pays</a:t>
            </a:r>
          </a:p>
          <a:p>
            <a:pPr marL="0" lvl="1" indent="0">
              <a:spcBef>
                <a:spcPts val="600"/>
              </a:spcBef>
              <a:buSzPct val="75000"/>
              <a:buNone/>
            </a:pPr>
            <a:r>
              <a:rPr lang="fr" dirty="0">
                <a:latin typeface="Calibri" pitchFamily="34" charset="0"/>
              </a:rPr>
              <a:t>		</a:t>
            </a:r>
            <a:r>
              <a:rPr lang="fr" sz="2200" dirty="0">
                <a:latin typeface="Calibri" pitchFamily="34" charset="0"/>
              </a:rPr>
              <a:t>ce droit peut être exercé en appication des 			dispositions  internationales (p. ex. Règlements (CE) 		883/2004 et 987/2009 ou convention bilatérale)</a:t>
            </a:r>
          </a:p>
          <a:p>
            <a:pPr marL="0" lvl="1" indent="0">
              <a:spcBef>
                <a:spcPts val="600"/>
              </a:spcBef>
              <a:buSzPct val="75000"/>
              <a:buNone/>
            </a:pPr>
            <a:r>
              <a:rPr lang="fr" sz="2200" dirty="0">
                <a:latin typeface="Calibri" pitchFamily="34" charset="0"/>
              </a:rPr>
              <a:t>		ce droit peut être exercé en application de la législation 		nationale, ou d’une assurance soins de santé privée</a:t>
            </a:r>
          </a:p>
          <a:p>
            <a:pPr marL="742950" lvl="2" indent="-342900">
              <a:buSzPct val="75000"/>
              <a:buFont typeface="Arial" panose="020B0604020202020204" pitchFamily="34" charset="0"/>
              <a:buChar char="•"/>
            </a:pPr>
            <a:r>
              <a:rPr lang="fr" dirty="0">
                <a:latin typeface="Calibri" pitchFamily="34" charset="0"/>
              </a:rPr>
              <a:t>est assujettie à la sécurité sociale d'un autre pays et </a:t>
            </a:r>
            <a:r>
              <a:rPr lang="fr" u="sng" dirty="0">
                <a:latin typeface="Calibri" pitchFamily="34" charset="0"/>
              </a:rPr>
              <a:t>n'a pas</a:t>
            </a:r>
            <a:r>
              <a:rPr lang="fr" dirty="0">
                <a:latin typeface="Calibri" pitchFamily="34" charset="0"/>
              </a:rPr>
              <a:t> droit à des prestations de soins de santé en nature dans ce pays</a:t>
            </a:r>
          </a:p>
          <a:p>
            <a:pPr marL="400050" lvl="2" indent="0">
              <a:buSzPct val="75000"/>
              <a:buNone/>
            </a:pPr>
            <a:r>
              <a:rPr lang="fr" dirty="0">
                <a:latin typeface="Calibri" pitchFamily="34" charset="0"/>
              </a:rPr>
              <a:t>		assurance soins de santé privée</a:t>
            </a:r>
            <a:endParaRPr lang="fr" sz="2000"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7</a:t>
            </a:fld>
            <a:endParaRPr lang="fr" sz="800" dirty="0"/>
          </a:p>
        </p:txBody>
      </p:sp>
      <p:sp>
        <p:nvSpPr>
          <p:cNvPr id="4" name="Right Arrow 3"/>
          <p:cNvSpPr/>
          <p:nvPr/>
        </p:nvSpPr>
        <p:spPr>
          <a:xfrm>
            <a:off x="1360960" y="3632216"/>
            <a:ext cx="792088"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Right Arrow 7"/>
          <p:cNvSpPr/>
          <p:nvPr/>
        </p:nvSpPr>
        <p:spPr>
          <a:xfrm>
            <a:off x="1317452" y="4408908"/>
            <a:ext cx="792088"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Right Arrow 8"/>
          <p:cNvSpPr/>
          <p:nvPr/>
        </p:nvSpPr>
        <p:spPr>
          <a:xfrm>
            <a:off x="1349748" y="5847324"/>
            <a:ext cx="792088"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83934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55577" y="1556792"/>
          <a:ext cx="777686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758473" y="1556792"/>
          <a:ext cx="7806681" cy="4680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Slide Number Placeholder 5"/>
          <p:cNvSpPr>
            <a:spLocks noGrp="1"/>
          </p:cNvSpPr>
          <p:nvPr>
            <p:ph type="sldNum" sz="quarter" idx="12"/>
          </p:nvPr>
        </p:nvSpPr>
        <p:spPr/>
        <p:txBody>
          <a:bodyPr/>
          <a:lstStyle/>
          <a:p>
            <a:fld id="{457E1D3C-AD19-4CDD-80CD-60F8AD1E202A}" type="slidenum">
              <a:rPr lang="en-US" sz="800" smtClean="0"/>
              <a:pPr/>
              <a:t>8</a:t>
            </a:fld>
            <a:endParaRPr lang="fr" sz="800" dirty="0"/>
          </a:p>
        </p:txBody>
      </p:sp>
      <p:sp>
        <p:nvSpPr>
          <p:cNvPr id="7" name="Rectangle 2"/>
          <p:cNvSpPr>
            <a:spLocks noGrp="1" noChangeArrowheads="1"/>
          </p:cNvSpPr>
          <p:nvPr>
            <p:ph type="title"/>
          </p:nvPr>
        </p:nvSpPr>
        <p:spPr/>
        <p:txBody>
          <a:bodyPr/>
          <a:lstStyle/>
          <a:p>
            <a:r>
              <a:rPr lang="fr" i="1" dirty="0">
                <a:latin typeface="Calibri" pitchFamily="34" charset="0"/>
              </a:rPr>
              <a:t>Objectifs du système de soins de santé en Belgique</a:t>
            </a:r>
          </a:p>
        </p:txBody>
      </p:sp>
    </p:spTree>
    <p:extLst>
      <p:ext uri="{BB962C8B-B14F-4D97-AF65-F5344CB8AC3E}">
        <p14:creationId xmlns:p14="http://schemas.microsoft.com/office/powerpoint/2010/main" val="318173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nl-BE"/>
          </a:p>
        </p:txBody>
      </p:sp>
      <p:sp>
        <p:nvSpPr>
          <p:cNvPr id="111619" name="Rectangle 3"/>
          <p:cNvSpPr>
            <a:spLocks noGrp="1" noChangeArrowheads="1"/>
          </p:cNvSpPr>
          <p:nvPr>
            <p:ph type="body" idx="1"/>
          </p:nvPr>
        </p:nvSpPr>
        <p:spPr/>
        <p:txBody>
          <a:bodyPr/>
          <a:lstStyle/>
          <a:p>
            <a:pPr algn="ctr">
              <a:buFontTx/>
              <a:buNone/>
            </a:pPr>
            <a:endParaRPr lang="fr" sz="3200" b="1" i="1" dirty="0"/>
          </a:p>
          <a:p>
            <a:pPr algn="ctr">
              <a:buFontTx/>
              <a:buNone/>
            </a:pPr>
            <a:r>
              <a:rPr lang="fr" sz="3600" b="1" i="1" dirty="0">
                <a:latin typeface="Calibri" pitchFamily="34" charset="0"/>
              </a:rPr>
              <a:t>II.  </a:t>
            </a:r>
          </a:p>
          <a:p>
            <a:pPr algn="ctr">
              <a:buFontTx/>
              <a:buNone/>
            </a:pPr>
            <a:r>
              <a:rPr lang="fr" sz="3600" b="1" i="1" dirty="0">
                <a:latin typeface="Calibri" pitchFamily="34" charset="0"/>
              </a:rPr>
              <a:t>Structure de l'organisation &amp; gestion</a:t>
            </a:r>
            <a:endParaRPr lang="nl-BE" sz="3600" b="1" i="1" dirty="0">
              <a:latin typeface="Calibri" pitchFamily="34" charset="0"/>
            </a:endParaRPr>
          </a:p>
        </p:txBody>
      </p:sp>
      <p:sp>
        <p:nvSpPr>
          <p:cNvPr id="7" name="Slide Number Placeholder 6"/>
          <p:cNvSpPr>
            <a:spLocks noGrp="1"/>
          </p:cNvSpPr>
          <p:nvPr>
            <p:ph type="sldNum" sz="quarter" idx="12"/>
          </p:nvPr>
        </p:nvSpPr>
        <p:spPr/>
        <p:txBody>
          <a:bodyPr/>
          <a:lstStyle/>
          <a:p>
            <a:fld id="{017CA26F-5F87-4D60-A6EB-5B8A5C9BC9C6}" type="slidenum">
              <a:rPr lang="en-US" sz="800" smtClean="0"/>
              <a:pPr/>
              <a:t>9</a:t>
            </a:fld>
            <a:endParaRPr lang="fr" sz="800" dirty="0"/>
          </a:p>
        </p:txBody>
      </p:sp>
    </p:spTree>
    <p:extLst>
      <p:ext uri="{BB962C8B-B14F-4D97-AF65-F5344CB8AC3E}">
        <p14:creationId xmlns:p14="http://schemas.microsoft.com/office/powerpoint/2010/main" val="4258647051"/>
      </p:ext>
    </p:extLst>
  </p:cSld>
  <p:clrMapOvr>
    <a:masterClrMapping/>
  </p:clrMapOvr>
</p:sld>
</file>

<file path=ppt/theme/theme1.xml><?xml version="1.0" encoding="utf-8"?>
<a:theme xmlns:a="http://schemas.openxmlformats.org/drawingml/2006/main" name="PPT_RIZIV_a">
  <a:themeElements>
    <a:clrScheme name="riziv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zivnew">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ziv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ziv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ziv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ziv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ziv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ziv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ziv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ziv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ziv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ziv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ziv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ziv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PPT_RIZIV_a</Template>
  <TotalTime>1</TotalTime>
  <Words>783</Words>
  <Application>Microsoft Office PowerPoint</Application>
  <PresentationFormat>Affichage à l'écran (4:3)</PresentationFormat>
  <Paragraphs>302</Paragraphs>
  <Slides>33</Slides>
  <Notes>19</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33</vt:i4>
      </vt:variant>
    </vt:vector>
  </HeadingPairs>
  <TitlesOfParts>
    <vt:vector size="40" baseType="lpstr">
      <vt:lpstr>Arial</vt:lpstr>
      <vt:lpstr>Calibri</vt:lpstr>
      <vt:lpstr>Times New Roman</vt:lpstr>
      <vt:lpstr>Verdana</vt:lpstr>
      <vt:lpstr>Wingdings</vt:lpstr>
      <vt:lpstr>PPT_RIZIV_a</vt:lpstr>
      <vt:lpstr>Clip</vt:lpstr>
      <vt:lpstr>Assurance obligatoire soins de santé fédérale en Belgique</vt:lpstr>
      <vt:lpstr>Table des matières</vt:lpstr>
      <vt:lpstr>Présentation PowerPoint</vt:lpstr>
      <vt:lpstr>Aperçu historique (1)</vt:lpstr>
      <vt:lpstr>Aperçu historique (2)</vt:lpstr>
      <vt:lpstr>Régime de sécurité sociale vs. assurance obligatoire soins de santé</vt:lpstr>
      <vt:lpstr>Assurance obligatoire soins de santé  vs. dispositions internationales</vt:lpstr>
      <vt:lpstr>Objectifs du système de soins de santé en Belgique</vt:lpstr>
      <vt:lpstr>Présentation PowerPoint</vt:lpstr>
      <vt:lpstr>Présentation PowerPoint</vt:lpstr>
      <vt:lpstr>Acteurs au niveau fédéral belge </vt:lpstr>
      <vt:lpstr>Organisation administrative - Réglementation</vt:lpstr>
      <vt:lpstr>Organisation administrative – Exécution</vt:lpstr>
      <vt:lpstr>Organisation administrative – Contrôle</vt:lpstr>
      <vt:lpstr>Présentation PowerPoint</vt:lpstr>
      <vt:lpstr>Financement des soins de santé</vt:lpstr>
      <vt:lpstr>Présentation PowerPoint</vt:lpstr>
      <vt:lpstr>Présentation PowerPoint</vt:lpstr>
      <vt:lpstr>Qui est couvert ?</vt:lpstr>
      <vt:lpstr>Qu'est-ce qui est couvert ?</vt:lpstr>
      <vt:lpstr>Présentation PowerPoint</vt:lpstr>
      <vt:lpstr>Présentation PowerPoint</vt:lpstr>
      <vt:lpstr>Présentation PowerPoint</vt:lpstr>
      <vt:lpstr>Comment les patients obtiennent un remboursement ?</vt:lpstr>
      <vt:lpstr>Système de remboursement</vt:lpstr>
      <vt:lpstr>Présentation PowerPoint</vt:lpstr>
      <vt:lpstr>Comment sont déterminées les prestations remboursables ?</vt:lpstr>
      <vt:lpstr>Quelle est l'intervention de l'assurance ?  (1)</vt:lpstr>
      <vt:lpstr>Quelle est l'intervention de l'assurance ?  (2)</vt:lpstr>
      <vt:lpstr>Présentation PowerPoint</vt:lpstr>
      <vt:lpstr>Caractéristiques-clés de l'assurance obligatoire  soins de santé fédérale (1)</vt:lpstr>
      <vt:lpstr>Caractéristiques-clés de l'assurance obligatoire  soins de santé fédérale (2)</vt:lpstr>
      <vt:lpstr>Présentation PowerPoint</vt:lpstr>
    </vt:vector>
  </TitlesOfParts>
  <Company>R.I.Z.I.V. - I.N.A.M.I.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 Segaert</dc:creator>
  <cp:lastModifiedBy>Audrey Pirenne (FOD Werkgelegenheid - SPF Emploi)</cp:lastModifiedBy>
  <cp:revision>91</cp:revision>
  <cp:lastPrinted>2013-12-05T10:30:36Z</cp:lastPrinted>
  <dcterms:created xsi:type="dcterms:W3CDTF">2013-12-04T22:12:19Z</dcterms:created>
  <dcterms:modified xsi:type="dcterms:W3CDTF">2020-05-06T12:27:15Z</dcterms:modified>
</cp:coreProperties>
</file>