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0" r:id="rId3"/>
    <p:sldId id="266" r:id="rId4"/>
    <p:sldId id="261" r:id="rId5"/>
    <p:sldId id="262" r:id="rId6"/>
    <p:sldId id="265" r:id="rId7"/>
    <p:sldId id="271" r:id="rId8"/>
    <p:sldId id="283" r:id="rId9"/>
    <p:sldId id="268" r:id="rId10"/>
    <p:sldId id="272" r:id="rId11"/>
    <p:sldId id="273" r:id="rId12"/>
    <p:sldId id="280" r:id="rId13"/>
    <p:sldId id="279" r:id="rId14"/>
    <p:sldId id="269" r:id="rId15"/>
    <p:sldId id="277" r:id="rId16"/>
    <p:sldId id="278" r:id="rId17"/>
    <p:sldId id="263" r:id="rId18"/>
    <p:sldId id="264" r:id="rId19"/>
    <p:sldId id="267" r:id="rId20"/>
  </p:sldIdLst>
  <p:sldSz cx="9144000" cy="6858000" type="screen4x3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CC6600"/>
    <a:srgbClr val="000066"/>
    <a:srgbClr val="FF6600"/>
    <a:srgbClr val="FF7C8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27" autoAdjust="0"/>
    <p:restoredTop sz="94673" autoAdjust="0"/>
  </p:normalViewPr>
  <p:slideViewPr>
    <p:cSldViewPr>
      <p:cViewPr>
        <p:scale>
          <a:sx n="90" d="100"/>
          <a:sy n="90" d="100"/>
        </p:scale>
        <p:origin x="66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1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A40C6-BEB6-42E0-8F45-5AC38529E56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794C6C7B-84FA-43EA-87D9-13E82B22F875}">
      <dgm:prSet phldrT="[Tekst]"/>
      <dgm:spPr/>
      <dgm:t>
        <a:bodyPr/>
        <a:lstStyle/>
        <a:p>
          <a:r>
            <a:rPr lang="nl-BE" dirty="0"/>
            <a:t>Minister </a:t>
          </a:r>
        </a:p>
      </dgm:t>
    </dgm:pt>
    <dgm:pt modelId="{AC34CA2F-F561-4924-B92B-9993660FA93B}" type="parTrans" cxnId="{5D46CB60-2DD0-4CDE-BB18-9C77F79CA7F7}">
      <dgm:prSet/>
      <dgm:spPr/>
      <dgm:t>
        <a:bodyPr/>
        <a:lstStyle/>
        <a:p>
          <a:endParaRPr lang="nl-BE"/>
        </a:p>
      </dgm:t>
    </dgm:pt>
    <dgm:pt modelId="{2FC04F30-95AF-4A72-8BC0-A9483239D83E}" type="sibTrans" cxnId="{5D46CB60-2DD0-4CDE-BB18-9C77F79CA7F7}">
      <dgm:prSet/>
      <dgm:spPr/>
      <dgm:t>
        <a:bodyPr/>
        <a:lstStyle/>
        <a:p>
          <a:endParaRPr lang="nl-BE"/>
        </a:p>
      </dgm:t>
    </dgm:pt>
    <dgm:pt modelId="{F77A9065-BB95-49E7-8E20-45EDB492673A}">
      <dgm:prSet phldrT="[Tekst]" custT="1"/>
      <dgm:spPr/>
      <dgm:t>
        <a:bodyPr/>
        <a:lstStyle/>
        <a:p>
          <a:r>
            <a:rPr lang="nl-BE" sz="1400" dirty="0"/>
            <a:t>OKB/OMB door MINISTER</a:t>
          </a:r>
        </a:p>
      </dgm:t>
    </dgm:pt>
    <dgm:pt modelId="{7D67AE29-E241-48BB-822F-988C9FB97F51}" type="parTrans" cxnId="{C129ED9D-DFA5-42E3-B30E-213759A4DB7D}">
      <dgm:prSet/>
      <dgm:spPr/>
      <dgm:t>
        <a:bodyPr/>
        <a:lstStyle/>
        <a:p>
          <a:endParaRPr lang="nl-BE"/>
        </a:p>
      </dgm:t>
    </dgm:pt>
    <dgm:pt modelId="{0AFC102B-7CA5-4656-96E4-93B058576B9D}" type="sibTrans" cxnId="{C129ED9D-DFA5-42E3-B30E-213759A4DB7D}">
      <dgm:prSet/>
      <dgm:spPr/>
      <dgm:t>
        <a:bodyPr/>
        <a:lstStyle/>
        <a:p>
          <a:endParaRPr lang="nl-BE"/>
        </a:p>
      </dgm:t>
    </dgm:pt>
    <dgm:pt modelId="{935329DE-CC52-442B-B690-038E8A7CAD07}">
      <dgm:prSet phldrT="[Tekst]"/>
      <dgm:spPr/>
      <dgm:t>
        <a:bodyPr/>
        <a:lstStyle/>
        <a:p>
          <a:r>
            <a:rPr lang="nl-BE" dirty="0"/>
            <a:t>UBEX</a:t>
          </a:r>
        </a:p>
      </dgm:t>
    </dgm:pt>
    <dgm:pt modelId="{6E7AD5D9-0466-443E-89B7-55E2ADAC2C26}" type="parTrans" cxnId="{D02C5B59-34DB-47DA-95B0-6ED20D0D8E41}">
      <dgm:prSet/>
      <dgm:spPr/>
      <dgm:t>
        <a:bodyPr/>
        <a:lstStyle/>
        <a:p>
          <a:endParaRPr lang="nl-BE"/>
        </a:p>
      </dgm:t>
    </dgm:pt>
    <dgm:pt modelId="{F394FCFF-0680-44D5-AF6D-4433408EB018}" type="sibTrans" cxnId="{D02C5B59-34DB-47DA-95B0-6ED20D0D8E41}">
      <dgm:prSet/>
      <dgm:spPr/>
      <dgm:t>
        <a:bodyPr/>
        <a:lstStyle/>
        <a:p>
          <a:endParaRPr lang="nl-BE"/>
        </a:p>
      </dgm:t>
    </dgm:pt>
    <dgm:pt modelId="{392BE5DF-F199-4C89-991C-D66B2261AF3A}">
      <dgm:prSet phldrT="[Tekst]" custT="1"/>
      <dgm:spPr/>
      <dgm:t>
        <a:bodyPr/>
        <a:lstStyle/>
        <a:p>
          <a:r>
            <a:rPr lang="nl-BE" sz="1400" dirty="0">
              <a:sym typeface="Wingdings" panose="05000000000000000000" pitchFamily="2" charset="2"/>
            </a:rPr>
            <a:t></a:t>
          </a:r>
          <a:r>
            <a:rPr lang="nl-BE" sz="1400" dirty="0"/>
            <a:t> BUB</a:t>
          </a:r>
        </a:p>
      </dgm:t>
    </dgm:pt>
    <dgm:pt modelId="{925F3B90-1D1C-4985-9940-E952B3F9DCFC}" type="parTrans" cxnId="{A30088EA-3601-43BD-9B1D-AE4693978E68}">
      <dgm:prSet/>
      <dgm:spPr/>
      <dgm:t>
        <a:bodyPr/>
        <a:lstStyle/>
        <a:p>
          <a:endParaRPr lang="nl-BE"/>
        </a:p>
      </dgm:t>
    </dgm:pt>
    <dgm:pt modelId="{1912BFB0-D835-464C-85C4-17E6D4EE4DF1}" type="sibTrans" cxnId="{A30088EA-3601-43BD-9B1D-AE4693978E68}">
      <dgm:prSet/>
      <dgm:spPr/>
      <dgm:t>
        <a:bodyPr/>
        <a:lstStyle/>
        <a:p>
          <a:endParaRPr lang="nl-BE"/>
        </a:p>
      </dgm:t>
    </dgm:pt>
    <dgm:pt modelId="{88897841-0782-49E8-BA34-0173D2AAACD7}">
      <dgm:prSet phldrT="[Tekst]"/>
      <dgm:spPr/>
      <dgm:t>
        <a:bodyPr/>
        <a:lstStyle/>
        <a:p>
          <a:r>
            <a:rPr lang="nl-BE" dirty="0"/>
            <a:t>HRPBW</a:t>
          </a:r>
        </a:p>
      </dgm:t>
    </dgm:pt>
    <dgm:pt modelId="{C90E6D80-E7BA-4361-84D0-3E26449A591C}" type="parTrans" cxnId="{F08D273A-C9E3-4E70-8106-7C7A952B1028}">
      <dgm:prSet/>
      <dgm:spPr/>
      <dgm:t>
        <a:bodyPr/>
        <a:lstStyle/>
        <a:p>
          <a:endParaRPr lang="nl-BE"/>
        </a:p>
      </dgm:t>
    </dgm:pt>
    <dgm:pt modelId="{51C78B26-7A87-4ACB-AB72-C91229BDB934}" type="sibTrans" cxnId="{F08D273A-C9E3-4E70-8106-7C7A952B1028}">
      <dgm:prSet/>
      <dgm:spPr/>
      <dgm:t>
        <a:bodyPr/>
        <a:lstStyle/>
        <a:p>
          <a:endParaRPr lang="nl-BE"/>
        </a:p>
      </dgm:t>
    </dgm:pt>
    <dgm:pt modelId="{5293700A-055A-49EC-93CB-2024AA27DF4A}">
      <dgm:prSet phldrT="[Tekst]"/>
      <dgm:spPr/>
      <dgm:t>
        <a:bodyPr/>
        <a:lstStyle/>
        <a:p>
          <a:r>
            <a:rPr lang="nl-BE" dirty="0"/>
            <a:t>Minister</a:t>
          </a:r>
        </a:p>
      </dgm:t>
    </dgm:pt>
    <dgm:pt modelId="{15B273F4-88E9-494F-AC0C-8E7633C91C93}" type="parTrans" cxnId="{D90D036D-F1DC-48E7-A71B-5112B91D723C}">
      <dgm:prSet/>
      <dgm:spPr/>
      <dgm:t>
        <a:bodyPr/>
        <a:lstStyle/>
        <a:p>
          <a:endParaRPr lang="nl-BE"/>
        </a:p>
      </dgm:t>
    </dgm:pt>
    <dgm:pt modelId="{2352F898-148E-4866-9B17-3F6A0D2F0A7C}" type="sibTrans" cxnId="{D90D036D-F1DC-48E7-A71B-5112B91D723C}">
      <dgm:prSet/>
      <dgm:spPr/>
      <dgm:t>
        <a:bodyPr/>
        <a:lstStyle/>
        <a:p>
          <a:endParaRPr lang="nl-BE"/>
        </a:p>
      </dgm:t>
    </dgm:pt>
    <dgm:pt modelId="{C0B41199-E4C0-4C82-BB2D-E37422C9450E}">
      <dgm:prSet phldrT="[Tekst]" custT="1"/>
      <dgm:spPr/>
      <dgm:t>
        <a:bodyPr/>
        <a:lstStyle/>
        <a:p>
          <a:r>
            <a:rPr lang="nl-BE" sz="1400" dirty="0"/>
            <a:t>6 maand</a:t>
          </a:r>
        </a:p>
      </dgm:t>
    </dgm:pt>
    <dgm:pt modelId="{92B2A61D-393E-4892-8CFF-6457BCFD2522}" type="parTrans" cxnId="{66CF68A1-400B-4EBA-AE8B-3B55A80C8DD6}">
      <dgm:prSet/>
      <dgm:spPr/>
      <dgm:t>
        <a:bodyPr/>
        <a:lstStyle/>
        <a:p>
          <a:endParaRPr lang="nl-BE"/>
        </a:p>
      </dgm:t>
    </dgm:pt>
    <dgm:pt modelId="{8DC7B349-E037-4000-855A-EEA7B2643E60}" type="sibTrans" cxnId="{66CF68A1-400B-4EBA-AE8B-3B55A80C8DD6}">
      <dgm:prSet/>
      <dgm:spPr/>
      <dgm:t>
        <a:bodyPr/>
        <a:lstStyle/>
        <a:p>
          <a:endParaRPr lang="nl-BE"/>
        </a:p>
      </dgm:t>
    </dgm:pt>
    <dgm:pt modelId="{51CF612B-BF45-4C81-AB3F-B78494E49AEE}">
      <dgm:prSet phldrT="[Tekst]" custT="1"/>
      <dgm:spPr/>
      <dgm:t>
        <a:bodyPr/>
        <a:lstStyle/>
        <a:p>
          <a:r>
            <a:rPr lang="nl-BE" sz="1400" dirty="0"/>
            <a:t>2 maand (dringend)</a:t>
          </a:r>
        </a:p>
      </dgm:t>
    </dgm:pt>
    <dgm:pt modelId="{29FD584A-51ED-4AD8-8C7E-3197549B9C75}" type="parTrans" cxnId="{A0384485-1AD8-44E9-A0DA-F6C0E236BFEB}">
      <dgm:prSet/>
      <dgm:spPr/>
      <dgm:t>
        <a:bodyPr/>
        <a:lstStyle/>
        <a:p>
          <a:endParaRPr lang="nl-BE"/>
        </a:p>
      </dgm:t>
    </dgm:pt>
    <dgm:pt modelId="{B99FEB8F-624B-452D-8BB4-B17A18E77441}" type="sibTrans" cxnId="{A0384485-1AD8-44E9-A0DA-F6C0E236BFEB}">
      <dgm:prSet/>
      <dgm:spPr/>
      <dgm:t>
        <a:bodyPr/>
        <a:lstStyle/>
        <a:p>
          <a:endParaRPr lang="nl-BE"/>
        </a:p>
      </dgm:t>
    </dgm:pt>
    <dgm:pt modelId="{312D100F-290B-4CA0-AA26-C9851A6667C6}">
      <dgm:prSet phldrT="[Tekst]" custT="1"/>
      <dgm:spPr/>
      <dgm:t>
        <a:bodyPr/>
        <a:lstStyle/>
        <a:p>
          <a:r>
            <a:rPr lang="nl-BE" sz="1400" dirty="0">
              <a:sym typeface="Wingdings" panose="05000000000000000000" pitchFamily="2" charset="2"/>
            </a:rPr>
            <a:t></a:t>
          </a:r>
          <a:r>
            <a:rPr lang="nl-BE" sz="1400" dirty="0"/>
            <a:t> CAH</a:t>
          </a:r>
        </a:p>
      </dgm:t>
    </dgm:pt>
    <dgm:pt modelId="{A9CE34B2-A7BE-418F-AFBE-C520AAD7F566}" type="parTrans" cxnId="{657A7C82-B861-4761-BC5A-996AC831533F}">
      <dgm:prSet/>
      <dgm:spPr/>
      <dgm:t>
        <a:bodyPr/>
        <a:lstStyle/>
        <a:p>
          <a:endParaRPr lang="nl-BE"/>
        </a:p>
      </dgm:t>
    </dgm:pt>
    <dgm:pt modelId="{75CB95EF-FBCE-4065-A485-95FE6F0B9864}" type="sibTrans" cxnId="{657A7C82-B861-4761-BC5A-996AC831533F}">
      <dgm:prSet/>
      <dgm:spPr/>
      <dgm:t>
        <a:bodyPr/>
        <a:lstStyle/>
        <a:p>
          <a:endParaRPr lang="nl-BE"/>
        </a:p>
      </dgm:t>
    </dgm:pt>
    <dgm:pt modelId="{272D4697-0EB8-480A-8BA1-E0DB6AFFE502}">
      <dgm:prSet phldrT="[Tekst]" custT="1"/>
      <dgm:spPr/>
      <dgm:t>
        <a:bodyPr/>
        <a:lstStyle/>
        <a:p>
          <a:r>
            <a:rPr lang="nl-BE" sz="1400" dirty="0">
              <a:sym typeface="Wingdings" panose="05000000000000000000" pitchFamily="2" charset="2"/>
            </a:rPr>
            <a:t></a:t>
          </a:r>
          <a:r>
            <a:rPr lang="nl-BE" sz="1400" dirty="0"/>
            <a:t> UBEX</a:t>
          </a:r>
        </a:p>
      </dgm:t>
    </dgm:pt>
    <dgm:pt modelId="{3BAA44C7-C163-42B6-A8E8-54A09B271961}" type="parTrans" cxnId="{5D95420E-5902-44C9-8FA5-772479DAAB62}">
      <dgm:prSet/>
      <dgm:spPr/>
      <dgm:t>
        <a:bodyPr/>
        <a:lstStyle/>
        <a:p>
          <a:endParaRPr lang="fr-BE"/>
        </a:p>
      </dgm:t>
    </dgm:pt>
    <dgm:pt modelId="{FC198F7F-F157-4027-9E7C-93067C65974C}" type="sibTrans" cxnId="{5D95420E-5902-44C9-8FA5-772479DAAB62}">
      <dgm:prSet/>
      <dgm:spPr/>
      <dgm:t>
        <a:bodyPr/>
        <a:lstStyle/>
        <a:p>
          <a:endParaRPr lang="fr-BE"/>
        </a:p>
      </dgm:t>
    </dgm:pt>
    <dgm:pt modelId="{E475EC21-4899-417F-920A-784AB43C9BA6}" type="pres">
      <dgm:prSet presAssocID="{8A3A40C6-BEB6-42E0-8F45-5AC38529E565}" presName="rootnode" presStyleCnt="0">
        <dgm:presLayoutVars>
          <dgm:chMax/>
          <dgm:chPref/>
          <dgm:dir/>
          <dgm:animLvl val="lvl"/>
        </dgm:presLayoutVars>
      </dgm:prSet>
      <dgm:spPr/>
    </dgm:pt>
    <dgm:pt modelId="{8CF9F662-15C6-43DB-A482-13A2B08FCE31}" type="pres">
      <dgm:prSet presAssocID="{794C6C7B-84FA-43EA-87D9-13E82B22F875}" presName="composite" presStyleCnt="0"/>
      <dgm:spPr/>
    </dgm:pt>
    <dgm:pt modelId="{9A124F15-2B2B-4436-B60A-2250ABE27DF6}" type="pres">
      <dgm:prSet presAssocID="{794C6C7B-84FA-43EA-87D9-13E82B22F875}" presName="bentUpArrow1" presStyleLbl="alignImgPlace1" presStyleIdx="0" presStyleCnt="3"/>
      <dgm:spPr/>
    </dgm:pt>
    <dgm:pt modelId="{7150CBF3-CBD6-412E-8DFE-C629CABC515C}" type="pres">
      <dgm:prSet presAssocID="{794C6C7B-84FA-43EA-87D9-13E82B22F875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D980E169-1BEC-4FC8-8F9A-0DE34203155A}" type="pres">
      <dgm:prSet presAssocID="{794C6C7B-84FA-43EA-87D9-13E82B22F875}" presName="ChildText" presStyleLbl="revTx" presStyleIdx="0" presStyleCnt="3" custScaleX="411675" custScaleY="72361" custLinFactX="68038" custLinFactNeighborX="100000" custLinFactNeighborY="-3539">
        <dgm:presLayoutVars>
          <dgm:chMax val="0"/>
          <dgm:chPref val="0"/>
          <dgm:bulletEnabled val="1"/>
        </dgm:presLayoutVars>
      </dgm:prSet>
      <dgm:spPr/>
    </dgm:pt>
    <dgm:pt modelId="{F350AA2C-88EE-4091-A305-5D19A186B61E}" type="pres">
      <dgm:prSet presAssocID="{2FC04F30-95AF-4A72-8BC0-A9483239D83E}" presName="sibTrans" presStyleCnt="0"/>
      <dgm:spPr/>
    </dgm:pt>
    <dgm:pt modelId="{C014232A-C00F-4340-8C30-9B3BECA812C0}" type="pres">
      <dgm:prSet presAssocID="{935329DE-CC52-442B-B690-038E8A7CAD07}" presName="composite" presStyleCnt="0"/>
      <dgm:spPr/>
    </dgm:pt>
    <dgm:pt modelId="{C2B93EC5-7821-4C69-BAEF-5BB437762945}" type="pres">
      <dgm:prSet presAssocID="{935329DE-CC52-442B-B690-038E8A7CAD07}" presName="bentUpArrow1" presStyleLbl="alignImgPlace1" presStyleIdx="1" presStyleCnt="3" custLinFactNeighborX="-52396"/>
      <dgm:spPr/>
    </dgm:pt>
    <dgm:pt modelId="{FAFB142E-864C-4C20-8394-E00BA3D36494}" type="pres">
      <dgm:prSet presAssocID="{935329DE-CC52-442B-B690-038E8A7CAD07}" presName="ParentText" presStyleLbl="node1" presStyleIdx="1" presStyleCnt="4" custLinFactNeighborX="-38092">
        <dgm:presLayoutVars>
          <dgm:chMax val="1"/>
          <dgm:chPref val="1"/>
          <dgm:bulletEnabled val="1"/>
        </dgm:presLayoutVars>
      </dgm:prSet>
      <dgm:spPr/>
    </dgm:pt>
    <dgm:pt modelId="{1EA378D5-0EF2-461A-81C6-3402C2AF50A0}" type="pres">
      <dgm:prSet presAssocID="{935329DE-CC52-442B-B690-038E8A7CAD07}" presName="ChildText" presStyleLbl="revTx" presStyleIdx="1" presStyleCnt="3" custScaleX="230983" custLinFactNeighborX="26185" custLinFactNeighborY="-2470">
        <dgm:presLayoutVars>
          <dgm:chMax val="0"/>
          <dgm:chPref val="0"/>
          <dgm:bulletEnabled val="1"/>
        </dgm:presLayoutVars>
      </dgm:prSet>
      <dgm:spPr/>
    </dgm:pt>
    <dgm:pt modelId="{C5BCAC48-BE2A-4DBC-8586-76344BBD3A0C}" type="pres">
      <dgm:prSet presAssocID="{F394FCFF-0680-44D5-AF6D-4433408EB018}" presName="sibTrans" presStyleCnt="0"/>
      <dgm:spPr/>
    </dgm:pt>
    <dgm:pt modelId="{DF693C1E-D8D8-49ED-8523-C99395B4E5A9}" type="pres">
      <dgm:prSet presAssocID="{88897841-0782-49E8-BA34-0173D2AAACD7}" presName="composite" presStyleCnt="0"/>
      <dgm:spPr/>
    </dgm:pt>
    <dgm:pt modelId="{77CDFD3F-4D54-4EC7-835A-FE9F01F40315}" type="pres">
      <dgm:prSet presAssocID="{88897841-0782-49E8-BA34-0173D2AAACD7}" presName="bentUpArrow1" presStyleLbl="alignImgPlace1" presStyleIdx="2" presStyleCnt="3" custLinFactNeighborX="-96038"/>
      <dgm:spPr/>
    </dgm:pt>
    <dgm:pt modelId="{F1A376DA-33E9-461D-8893-7510C9FD55AD}" type="pres">
      <dgm:prSet presAssocID="{88897841-0782-49E8-BA34-0173D2AAACD7}" presName="ParentText" presStyleLbl="node1" presStyleIdx="2" presStyleCnt="4" custLinFactNeighborX="-71394">
        <dgm:presLayoutVars>
          <dgm:chMax val="1"/>
          <dgm:chPref val="1"/>
          <dgm:bulletEnabled val="1"/>
        </dgm:presLayoutVars>
      </dgm:prSet>
      <dgm:spPr/>
    </dgm:pt>
    <dgm:pt modelId="{2FE38C6D-4FED-46BA-A71B-D2E21D924110}" type="pres">
      <dgm:prSet presAssocID="{88897841-0782-49E8-BA34-0173D2AAACD7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94AB73B-E3F2-417C-B7FB-6995C485BE34}" type="pres">
      <dgm:prSet presAssocID="{51C78B26-7A87-4ACB-AB72-C91229BDB934}" presName="sibTrans" presStyleCnt="0"/>
      <dgm:spPr/>
    </dgm:pt>
    <dgm:pt modelId="{233CAAFB-59D9-4B61-8B4B-2D3DF384FDCC}" type="pres">
      <dgm:prSet presAssocID="{5293700A-055A-49EC-93CB-2024AA27DF4A}" presName="composite" presStyleCnt="0"/>
      <dgm:spPr/>
    </dgm:pt>
    <dgm:pt modelId="{1E18F58C-07D0-4EB0-B45B-C657FBB2A954}" type="pres">
      <dgm:prSet presAssocID="{5293700A-055A-49EC-93CB-2024AA27DF4A}" presName="ParentText" presStyleLbl="node1" presStyleIdx="3" presStyleCnt="4" custLinFactX="-4695" custLinFactNeighborX="-100000">
        <dgm:presLayoutVars>
          <dgm:chMax val="1"/>
          <dgm:chPref val="1"/>
          <dgm:bulletEnabled val="1"/>
        </dgm:presLayoutVars>
      </dgm:prSet>
      <dgm:spPr/>
    </dgm:pt>
  </dgm:ptLst>
  <dgm:cxnLst>
    <dgm:cxn modelId="{5D95420E-5902-44C9-8FA5-772479DAAB62}" srcId="{935329DE-CC52-442B-B690-038E8A7CAD07}" destId="{272D4697-0EB8-480A-8BA1-E0DB6AFFE502}" srcOrd="1" destOrd="0" parTransId="{3BAA44C7-C163-42B6-A8E8-54A09B271961}" sibTransId="{FC198F7F-F157-4027-9E7C-93067C65974C}"/>
    <dgm:cxn modelId="{F08D273A-C9E3-4E70-8106-7C7A952B1028}" srcId="{8A3A40C6-BEB6-42E0-8F45-5AC38529E565}" destId="{88897841-0782-49E8-BA34-0173D2AAACD7}" srcOrd="2" destOrd="0" parTransId="{C90E6D80-E7BA-4361-84D0-3E26449A591C}" sibTransId="{51C78B26-7A87-4ACB-AB72-C91229BDB934}"/>
    <dgm:cxn modelId="{5D46CB60-2DD0-4CDE-BB18-9C77F79CA7F7}" srcId="{8A3A40C6-BEB6-42E0-8F45-5AC38529E565}" destId="{794C6C7B-84FA-43EA-87D9-13E82B22F875}" srcOrd="0" destOrd="0" parTransId="{AC34CA2F-F561-4924-B92B-9993660FA93B}" sibTransId="{2FC04F30-95AF-4A72-8BC0-A9483239D83E}"/>
    <dgm:cxn modelId="{E1B18468-0D36-4187-A692-D2DB07B50AE8}" type="presOf" srcId="{F77A9065-BB95-49E7-8E20-45EDB492673A}" destId="{D980E169-1BEC-4FC8-8F9A-0DE34203155A}" srcOrd="0" destOrd="0" presId="urn:microsoft.com/office/officeart/2005/8/layout/StepDownProcess"/>
    <dgm:cxn modelId="{EA6F384B-CB69-49BA-90F3-E6D35D5EA85A}" type="presOf" srcId="{8A3A40C6-BEB6-42E0-8F45-5AC38529E565}" destId="{E475EC21-4899-417F-920A-784AB43C9BA6}" srcOrd="0" destOrd="0" presId="urn:microsoft.com/office/officeart/2005/8/layout/StepDownProcess"/>
    <dgm:cxn modelId="{D90D036D-F1DC-48E7-A71B-5112B91D723C}" srcId="{8A3A40C6-BEB6-42E0-8F45-5AC38529E565}" destId="{5293700A-055A-49EC-93CB-2024AA27DF4A}" srcOrd="3" destOrd="0" parTransId="{15B273F4-88E9-494F-AC0C-8E7633C91C93}" sibTransId="{2352F898-148E-4866-9B17-3F6A0D2F0A7C}"/>
    <dgm:cxn modelId="{67904B58-7CF6-4169-91CC-306E5C23DB30}" type="presOf" srcId="{272D4697-0EB8-480A-8BA1-E0DB6AFFE502}" destId="{1EA378D5-0EF2-461A-81C6-3402C2AF50A0}" srcOrd="0" destOrd="1" presId="urn:microsoft.com/office/officeart/2005/8/layout/StepDownProcess"/>
    <dgm:cxn modelId="{D02C5B59-34DB-47DA-95B0-6ED20D0D8E41}" srcId="{8A3A40C6-BEB6-42E0-8F45-5AC38529E565}" destId="{935329DE-CC52-442B-B690-038E8A7CAD07}" srcOrd="1" destOrd="0" parTransId="{6E7AD5D9-0466-443E-89B7-55E2ADAC2C26}" sibTransId="{F394FCFF-0680-44D5-AF6D-4433408EB018}"/>
    <dgm:cxn modelId="{230B5379-F7D0-49F0-BEB3-2360840FE92D}" type="presOf" srcId="{794C6C7B-84FA-43EA-87D9-13E82B22F875}" destId="{7150CBF3-CBD6-412E-8DFE-C629CABC515C}" srcOrd="0" destOrd="0" presId="urn:microsoft.com/office/officeart/2005/8/layout/StepDownProcess"/>
    <dgm:cxn modelId="{BC3AAD80-A505-4733-95C0-43FC38E98358}" type="presOf" srcId="{51CF612B-BF45-4C81-AB3F-B78494E49AEE}" destId="{D980E169-1BEC-4FC8-8F9A-0DE34203155A}" srcOrd="0" destOrd="2" presId="urn:microsoft.com/office/officeart/2005/8/layout/StepDownProcess"/>
    <dgm:cxn modelId="{657A7C82-B861-4761-BC5A-996AC831533F}" srcId="{935329DE-CC52-442B-B690-038E8A7CAD07}" destId="{312D100F-290B-4CA0-AA26-C9851A6667C6}" srcOrd="2" destOrd="0" parTransId="{A9CE34B2-A7BE-418F-AFBE-C520AAD7F566}" sibTransId="{75CB95EF-FBCE-4065-A485-95FE6F0B9864}"/>
    <dgm:cxn modelId="{A0384485-1AD8-44E9-A0DA-F6C0E236BFEB}" srcId="{F77A9065-BB95-49E7-8E20-45EDB492673A}" destId="{51CF612B-BF45-4C81-AB3F-B78494E49AEE}" srcOrd="1" destOrd="0" parTransId="{29FD584A-51ED-4AD8-8C7E-3197549B9C75}" sibTransId="{B99FEB8F-624B-452D-8BB4-B17A18E77441}"/>
    <dgm:cxn modelId="{D59E1693-D598-45AC-B85D-841AD25A0975}" type="presOf" srcId="{5293700A-055A-49EC-93CB-2024AA27DF4A}" destId="{1E18F58C-07D0-4EB0-B45B-C657FBB2A954}" srcOrd="0" destOrd="0" presId="urn:microsoft.com/office/officeart/2005/8/layout/StepDownProcess"/>
    <dgm:cxn modelId="{BC619895-62A8-4297-A879-A09B2175111B}" type="presOf" srcId="{935329DE-CC52-442B-B690-038E8A7CAD07}" destId="{FAFB142E-864C-4C20-8394-E00BA3D36494}" srcOrd="0" destOrd="0" presId="urn:microsoft.com/office/officeart/2005/8/layout/StepDownProcess"/>
    <dgm:cxn modelId="{34F53897-5B86-49F9-9F37-5EBF639F030D}" type="presOf" srcId="{88897841-0782-49E8-BA34-0173D2AAACD7}" destId="{F1A376DA-33E9-461D-8893-7510C9FD55AD}" srcOrd="0" destOrd="0" presId="urn:microsoft.com/office/officeart/2005/8/layout/StepDownProcess"/>
    <dgm:cxn modelId="{C129ED9D-DFA5-42E3-B30E-213759A4DB7D}" srcId="{794C6C7B-84FA-43EA-87D9-13E82B22F875}" destId="{F77A9065-BB95-49E7-8E20-45EDB492673A}" srcOrd="0" destOrd="0" parTransId="{7D67AE29-E241-48BB-822F-988C9FB97F51}" sibTransId="{0AFC102B-7CA5-4656-96E4-93B058576B9D}"/>
    <dgm:cxn modelId="{66CF68A1-400B-4EBA-AE8B-3B55A80C8DD6}" srcId="{F77A9065-BB95-49E7-8E20-45EDB492673A}" destId="{C0B41199-E4C0-4C82-BB2D-E37422C9450E}" srcOrd="0" destOrd="0" parTransId="{92B2A61D-393E-4892-8CFF-6457BCFD2522}" sibTransId="{8DC7B349-E037-4000-855A-EEA7B2643E60}"/>
    <dgm:cxn modelId="{1FE852A1-A733-47DD-BFA1-FFA071833194}" type="presOf" srcId="{312D100F-290B-4CA0-AA26-C9851A6667C6}" destId="{1EA378D5-0EF2-461A-81C6-3402C2AF50A0}" srcOrd="0" destOrd="2" presId="urn:microsoft.com/office/officeart/2005/8/layout/StepDownProcess"/>
    <dgm:cxn modelId="{B292DBB5-32B3-42A5-8DF6-C849638EEF29}" type="presOf" srcId="{392BE5DF-F199-4C89-991C-D66B2261AF3A}" destId="{1EA378D5-0EF2-461A-81C6-3402C2AF50A0}" srcOrd="0" destOrd="0" presId="urn:microsoft.com/office/officeart/2005/8/layout/StepDownProcess"/>
    <dgm:cxn modelId="{A30088EA-3601-43BD-9B1D-AE4693978E68}" srcId="{935329DE-CC52-442B-B690-038E8A7CAD07}" destId="{392BE5DF-F199-4C89-991C-D66B2261AF3A}" srcOrd="0" destOrd="0" parTransId="{925F3B90-1D1C-4985-9940-E952B3F9DCFC}" sibTransId="{1912BFB0-D835-464C-85C4-17E6D4EE4DF1}"/>
    <dgm:cxn modelId="{CC0625EF-F78C-40B6-8F5A-B87422593496}" type="presOf" srcId="{C0B41199-E4C0-4C82-BB2D-E37422C9450E}" destId="{D980E169-1BEC-4FC8-8F9A-0DE34203155A}" srcOrd="0" destOrd="1" presId="urn:microsoft.com/office/officeart/2005/8/layout/StepDownProcess"/>
    <dgm:cxn modelId="{00075834-A26B-401F-938A-3FFCD88532A0}" type="presParOf" srcId="{E475EC21-4899-417F-920A-784AB43C9BA6}" destId="{8CF9F662-15C6-43DB-A482-13A2B08FCE31}" srcOrd="0" destOrd="0" presId="urn:microsoft.com/office/officeart/2005/8/layout/StepDownProcess"/>
    <dgm:cxn modelId="{D5556722-7E52-43A2-A430-9339009155AD}" type="presParOf" srcId="{8CF9F662-15C6-43DB-A482-13A2B08FCE31}" destId="{9A124F15-2B2B-4436-B60A-2250ABE27DF6}" srcOrd="0" destOrd="0" presId="urn:microsoft.com/office/officeart/2005/8/layout/StepDownProcess"/>
    <dgm:cxn modelId="{A62DD378-180D-47ED-BC1B-ABDE31706FE2}" type="presParOf" srcId="{8CF9F662-15C6-43DB-A482-13A2B08FCE31}" destId="{7150CBF3-CBD6-412E-8DFE-C629CABC515C}" srcOrd="1" destOrd="0" presId="urn:microsoft.com/office/officeart/2005/8/layout/StepDownProcess"/>
    <dgm:cxn modelId="{637655A2-8DBD-4F61-AFF6-3B3347C76027}" type="presParOf" srcId="{8CF9F662-15C6-43DB-A482-13A2B08FCE31}" destId="{D980E169-1BEC-4FC8-8F9A-0DE34203155A}" srcOrd="2" destOrd="0" presId="urn:microsoft.com/office/officeart/2005/8/layout/StepDownProcess"/>
    <dgm:cxn modelId="{C9200EEE-506E-4FA4-875C-EC81D254D7E6}" type="presParOf" srcId="{E475EC21-4899-417F-920A-784AB43C9BA6}" destId="{F350AA2C-88EE-4091-A305-5D19A186B61E}" srcOrd="1" destOrd="0" presId="urn:microsoft.com/office/officeart/2005/8/layout/StepDownProcess"/>
    <dgm:cxn modelId="{EFF64084-A014-47A4-8EEF-5B8F0A2E0953}" type="presParOf" srcId="{E475EC21-4899-417F-920A-784AB43C9BA6}" destId="{C014232A-C00F-4340-8C30-9B3BECA812C0}" srcOrd="2" destOrd="0" presId="urn:microsoft.com/office/officeart/2005/8/layout/StepDownProcess"/>
    <dgm:cxn modelId="{F17E7E97-3DCF-4A62-9460-6AC1EC102ADB}" type="presParOf" srcId="{C014232A-C00F-4340-8C30-9B3BECA812C0}" destId="{C2B93EC5-7821-4C69-BAEF-5BB437762945}" srcOrd="0" destOrd="0" presId="urn:microsoft.com/office/officeart/2005/8/layout/StepDownProcess"/>
    <dgm:cxn modelId="{256AEC5E-0EA8-4220-A17B-DA353088B180}" type="presParOf" srcId="{C014232A-C00F-4340-8C30-9B3BECA812C0}" destId="{FAFB142E-864C-4C20-8394-E00BA3D36494}" srcOrd="1" destOrd="0" presId="urn:microsoft.com/office/officeart/2005/8/layout/StepDownProcess"/>
    <dgm:cxn modelId="{A0B7FA36-9B78-4634-BF96-3DF0B08459B4}" type="presParOf" srcId="{C014232A-C00F-4340-8C30-9B3BECA812C0}" destId="{1EA378D5-0EF2-461A-81C6-3402C2AF50A0}" srcOrd="2" destOrd="0" presId="urn:microsoft.com/office/officeart/2005/8/layout/StepDownProcess"/>
    <dgm:cxn modelId="{F1953E91-98B1-429B-AC59-B8E6A629B41A}" type="presParOf" srcId="{E475EC21-4899-417F-920A-784AB43C9BA6}" destId="{C5BCAC48-BE2A-4DBC-8586-76344BBD3A0C}" srcOrd="3" destOrd="0" presId="urn:microsoft.com/office/officeart/2005/8/layout/StepDownProcess"/>
    <dgm:cxn modelId="{7877F2CF-89A6-4A66-A336-96EC3EA2C129}" type="presParOf" srcId="{E475EC21-4899-417F-920A-784AB43C9BA6}" destId="{DF693C1E-D8D8-49ED-8523-C99395B4E5A9}" srcOrd="4" destOrd="0" presId="urn:microsoft.com/office/officeart/2005/8/layout/StepDownProcess"/>
    <dgm:cxn modelId="{551E204B-C4B8-48F8-BF7B-973F06A10E8B}" type="presParOf" srcId="{DF693C1E-D8D8-49ED-8523-C99395B4E5A9}" destId="{77CDFD3F-4D54-4EC7-835A-FE9F01F40315}" srcOrd="0" destOrd="0" presId="urn:microsoft.com/office/officeart/2005/8/layout/StepDownProcess"/>
    <dgm:cxn modelId="{FD7C9148-5507-438C-B259-C9BBA1CF29BB}" type="presParOf" srcId="{DF693C1E-D8D8-49ED-8523-C99395B4E5A9}" destId="{F1A376DA-33E9-461D-8893-7510C9FD55AD}" srcOrd="1" destOrd="0" presId="urn:microsoft.com/office/officeart/2005/8/layout/StepDownProcess"/>
    <dgm:cxn modelId="{62054497-B028-4E41-941A-F0D1190ED3CE}" type="presParOf" srcId="{DF693C1E-D8D8-49ED-8523-C99395B4E5A9}" destId="{2FE38C6D-4FED-46BA-A71B-D2E21D924110}" srcOrd="2" destOrd="0" presId="urn:microsoft.com/office/officeart/2005/8/layout/StepDownProcess"/>
    <dgm:cxn modelId="{263EC2CC-CF69-43F8-A5F7-37BCBC37EC59}" type="presParOf" srcId="{E475EC21-4899-417F-920A-784AB43C9BA6}" destId="{A94AB73B-E3F2-417C-B7FB-6995C485BE34}" srcOrd="5" destOrd="0" presId="urn:microsoft.com/office/officeart/2005/8/layout/StepDownProcess"/>
    <dgm:cxn modelId="{29AB4A12-FBA2-43F8-8095-F518FEC008A5}" type="presParOf" srcId="{E475EC21-4899-417F-920A-784AB43C9BA6}" destId="{233CAAFB-59D9-4B61-8B4B-2D3DF384FDCC}" srcOrd="6" destOrd="0" presId="urn:microsoft.com/office/officeart/2005/8/layout/StepDownProcess"/>
    <dgm:cxn modelId="{EE17E887-BC55-44E8-B078-7601B504FFF4}" type="presParOf" srcId="{233CAAFB-59D9-4B61-8B4B-2D3DF384FDCC}" destId="{1E18F58C-07D0-4EB0-B45B-C657FBB2A95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24F15-2B2B-4436-B60A-2250ABE27DF6}">
      <dsp:nvSpPr>
        <dsp:cNvPr id="0" name=""/>
        <dsp:cNvSpPr/>
      </dsp:nvSpPr>
      <dsp:spPr>
        <a:xfrm rot="5400000">
          <a:off x="455547" y="1023027"/>
          <a:ext cx="898440" cy="10228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0CBF3-CBD6-412E-8DFE-C629CABC515C}">
      <dsp:nvSpPr>
        <dsp:cNvPr id="0" name=""/>
        <dsp:cNvSpPr/>
      </dsp:nvSpPr>
      <dsp:spPr>
        <a:xfrm>
          <a:off x="217515" y="27088"/>
          <a:ext cx="1512444" cy="10586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Minister </a:t>
          </a:r>
        </a:p>
      </dsp:txBody>
      <dsp:txXfrm>
        <a:off x="269204" y="78777"/>
        <a:ext cx="1409066" cy="955284"/>
      </dsp:txXfrm>
    </dsp:sp>
    <dsp:sp modelId="{D980E169-1BEC-4FC8-8F9A-0DE34203155A}">
      <dsp:nvSpPr>
        <dsp:cNvPr id="0" name=""/>
        <dsp:cNvSpPr/>
      </dsp:nvSpPr>
      <dsp:spPr>
        <a:xfrm>
          <a:off x="1864167" y="216021"/>
          <a:ext cx="4528458" cy="619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/>
            <a:t>OKB/OMB door MINISTER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/>
            <a:t>6 maand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/>
            <a:t>2 maand (dringend)</a:t>
          </a:r>
        </a:p>
      </dsp:txBody>
      <dsp:txXfrm>
        <a:off x="1864167" y="216021"/>
        <a:ext cx="4528458" cy="619162"/>
      </dsp:txXfrm>
    </dsp:sp>
    <dsp:sp modelId="{C2B93EC5-7821-4C69-BAEF-5BB437762945}">
      <dsp:nvSpPr>
        <dsp:cNvPr id="0" name=""/>
        <dsp:cNvSpPr/>
      </dsp:nvSpPr>
      <dsp:spPr>
        <a:xfrm rot="5400000">
          <a:off x="1891498" y="2212254"/>
          <a:ext cx="898440" cy="10228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FB142E-864C-4C20-8394-E00BA3D36494}">
      <dsp:nvSpPr>
        <dsp:cNvPr id="0" name=""/>
        <dsp:cNvSpPr/>
      </dsp:nvSpPr>
      <dsp:spPr>
        <a:xfrm>
          <a:off x="1613274" y="1216315"/>
          <a:ext cx="1512444" cy="10586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UBEX</a:t>
          </a:r>
        </a:p>
      </dsp:txBody>
      <dsp:txXfrm>
        <a:off x="1664963" y="1268004"/>
        <a:ext cx="1409066" cy="955284"/>
      </dsp:txXfrm>
    </dsp:sp>
    <dsp:sp modelId="{1EA378D5-0EF2-461A-81C6-3402C2AF50A0}">
      <dsp:nvSpPr>
        <dsp:cNvPr id="0" name=""/>
        <dsp:cNvSpPr/>
      </dsp:nvSpPr>
      <dsp:spPr>
        <a:xfrm>
          <a:off x="3269465" y="1296148"/>
          <a:ext cx="2540832" cy="85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sym typeface="Wingdings" panose="05000000000000000000" pitchFamily="2" charset="2"/>
            </a:rPr>
            <a:t></a:t>
          </a:r>
          <a:r>
            <a:rPr lang="nl-BE" sz="1400" kern="1200" dirty="0"/>
            <a:t> BUB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sym typeface="Wingdings" panose="05000000000000000000" pitchFamily="2" charset="2"/>
            </a:rPr>
            <a:t></a:t>
          </a:r>
          <a:r>
            <a:rPr lang="nl-BE" sz="1400" kern="1200" dirty="0"/>
            <a:t> UBEX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sym typeface="Wingdings" panose="05000000000000000000" pitchFamily="2" charset="2"/>
            </a:rPr>
            <a:t></a:t>
          </a:r>
          <a:r>
            <a:rPr lang="nl-BE" sz="1400" kern="1200" dirty="0"/>
            <a:t> CAH</a:t>
          </a:r>
        </a:p>
      </dsp:txBody>
      <dsp:txXfrm>
        <a:off x="3269465" y="1296148"/>
        <a:ext cx="2540832" cy="855657"/>
      </dsp:txXfrm>
    </dsp:sp>
    <dsp:sp modelId="{77CDFD3F-4D54-4EC7-835A-FE9F01F40315}">
      <dsp:nvSpPr>
        <dsp:cNvPr id="0" name=""/>
        <dsp:cNvSpPr/>
      </dsp:nvSpPr>
      <dsp:spPr>
        <a:xfrm rot="5400000">
          <a:off x="3618770" y="3401481"/>
          <a:ext cx="898440" cy="10228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376DA-33E9-461D-8893-7510C9FD55AD}">
      <dsp:nvSpPr>
        <dsp:cNvPr id="0" name=""/>
        <dsp:cNvSpPr/>
      </dsp:nvSpPr>
      <dsp:spPr>
        <a:xfrm>
          <a:off x="3283260" y="2405542"/>
          <a:ext cx="1512444" cy="10586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HRPBW</a:t>
          </a:r>
        </a:p>
      </dsp:txBody>
      <dsp:txXfrm>
        <a:off x="3334949" y="2457231"/>
        <a:ext cx="1409066" cy="955284"/>
      </dsp:txXfrm>
    </dsp:sp>
    <dsp:sp modelId="{2FE38C6D-4FED-46BA-A71B-D2E21D924110}">
      <dsp:nvSpPr>
        <dsp:cNvPr id="0" name=""/>
        <dsp:cNvSpPr/>
      </dsp:nvSpPr>
      <dsp:spPr>
        <a:xfrm>
          <a:off x="5875500" y="2506509"/>
          <a:ext cx="1100008" cy="855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8F58C-07D0-4EB0-B45B-C657FBB2A954}">
      <dsp:nvSpPr>
        <dsp:cNvPr id="0" name=""/>
        <dsp:cNvSpPr/>
      </dsp:nvSpPr>
      <dsp:spPr>
        <a:xfrm>
          <a:off x="4953261" y="3594769"/>
          <a:ext cx="1512444" cy="10586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kern="1200" dirty="0"/>
            <a:t>Minister</a:t>
          </a:r>
        </a:p>
      </dsp:txBody>
      <dsp:txXfrm>
        <a:off x="5004950" y="3646458"/>
        <a:ext cx="1409066" cy="955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5AC04FBE-F209-48D9-A67F-79794D8B09B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232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0483AA97-DC09-4991-9DD4-2B92A023FF7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55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83AA97-DC09-4991-9DD4-2B92A023FF7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90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3AA97-DC09-4991-9DD4-2B92A023FF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4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55576" y="4293096"/>
            <a:ext cx="7344816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nl-BE" sz="3200" kern="1200" dirty="0">
                <a:solidFill>
                  <a:srgbClr val="054466"/>
                </a:solidFill>
                <a:latin typeface="Dosis Bold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8EDEBF4-9529-45C9-B7E7-F32846238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5936" y="859492"/>
            <a:ext cx="5112568" cy="1470025"/>
          </a:xfrm>
          <a:prstGeom prst="rect">
            <a:avLst/>
          </a:prstGeom>
        </p:spPr>
        <p:txBody>
          <a:bodyPr/>
          <a:lstStyle>
            <a:lvl1pPr>
              <a:defRPr lang="nl-BE" dirty="0">
                <a:solidFill>
                  <a:srgbClr val="054466"/>
                </a:solidFill>
              </a:defRPr>
            </a:lvl1pPr>
          </a:lstStyle>
          <a:p>
            <a:pPr algn="l"/>
            <a:r>
              <a:rPr lang="nl-NL">
                <a:solidFill>
                  <a:srgbClr val="054466"/>
                </a:solidFill>
                <a:latin typeface="Dosis Bold"/>
              </a:rPr>
              <a:t>Klik om stijl te bewerken</a:t>
            </a:r>
            <a:endParaRPr lang="nl-BE" dirty="0">
              <a:solidFill>
                <a:srgbClr val="054466"/>
              </a:solidFill>
              <a:latin typeface="Dosis Bold"/>
            </a:endParaRPr>
          </a:p>
        </p:txBody>
      </p:sp>
    </p:spTree>
    <p:extLst>
      <p:ext uri="{BB962C8B-B14F-4D97-AF65-F5344CB8AC3E}">
        <p14:creationId xmlns:p14="http://schemas.microsoft.com/office/powerpoint/2010/main" val="236459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7583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BE" sz="3600" b="1" kern="1200" dirty="0">
                <a:solidFill>
                  <a:srgbClr val="054466"/>
                </a:solidFill>
                <a:latin typeface="Dosis Bold"/>
                <a:ea typeface="+mj-ea"/>
                <a:cs typeface="Dosis Bold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232"/>
                </a:solidFill>
                <a:latin typeface="Dosis Bold"/>
              </a:defRPr>
            </a:lvl1pPr>
            <a:lvl2pPr>
              <a:defRPr>
                <a:solidFill>
                  <a:srgbClr val="323232"/>
                </a:solidFill>
                <a:latin typeface="Dosis Bold"/>
              </a:defRPr>
            </a:lvl2pPr>
            <a:lvl3pPr>
              <a:defRPr>
                <a:solidFill>
                  <a:srgbClr val="323232"/>
                </a:solidFill>
                <a:latin typeface="Dosis Bold"/>
              </a:defRPr>
            </a:lvl3pPr>
            <a:lvl4pPr>
              <a:defRPr>
                <a:solidFill>
                  <a:srgbClr val="323232"/>
                </a:solidFill>
                <a:latin typeface="Dosis Bold"/>
              </a:defRPr>
            </a:lvl4pPr>
            <a:lvl5pPr>
              <a:defRPr>
                <a:solidFill>
                  <a:srgbClr val="323232"/>
                </a:solidFill>
                <a:latin typeface="Dosis Bold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4570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23232"/>
                </a:solidFill>
                <a:latin typeface="Dosis Bold"/>
              </a:defRPr>
            </a:lvl1pPr>
            <a:lvl2pPr>
              <a:defRPr sz="2400">
                <a:solidFill>
                  <a:srgbClr val="323232"/>
                </a:solidFill>
                <a:latin typeface="Dosis Bold"/>
              </a:defRPr>
            </a:lvl2pPr>
            <a:lvl3pPr>
              <a:defRPr sz="2000">
                <a:solidFill>
                  <a:srgbClr val="323232"/>
                </a:solidFill>
                <a:latin typeface="Dosis Bold"/>
              </a:defRPr>
            </a:lvl3pPr>
            <a:lvl4pPr>
              <a:defRPr sz="1800">
                <a:solidFill>
                  <a:srgbClr val="323232"/>
                </a:solidFill>
                <a:latin typeface="Dosis Bold"/>
              </a:defRPr>
            </a:lvl4pPr>
            <a:lvl5pPr>
              <a:defRPr sz="1800">
                <a:solidFill>
                  <a:srgbClr val="323232"/>
                </a:solidFill>
                <a:latin typeface="Dosis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707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23232"/>
                </a:solidFill>
                <a:latin typeface="Dosis Bold"/>
              </a:defRPr>
            </a:lvl1pPr>
            <a:lvl2pPr>
              <a:defRPr sz="2400">
                <a:solidFill>
                  <a:srgbClr val="323232"/>
                </a:solidFill>
                <a:latin typeface="Dosis Bold"/>
              </a:defRPr>
            </a:lvl2pPr>
            <a:lvl3pPr>
              <a:defRPr sz="2000">
                <a:solidFill>
                  <a:srgbClr val="323232"/>
                </a:solidFill>
                <a:latin typeface="Dosis Bold"/>
              </a:defRPr>
            </a:lvl3pPr>
            <a:lvl4pPr>
              <a:defRPr sz="1800">
                <a:solidFill>
                  <a:srgbClr val="323232"/>
                </a:solidFill>
                <a:latin typeface="Dosis Bold"/>
              </a:defRPr>
            </a:lvl4pPr>
            <a:lvl5pPr>
              <a:defRPr sz="1800">
                <a:solidFill>
                  <a:srgbClr val="323232"/>
                </a:solidFill>
                <a:latin typeface="Dosis Bold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30BE550-4FA2-42E0-840C-10DDF335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7583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BE" sz="3600" b="1" kern="1200" dirty="0">
                <a:solidFill>
                  <a:srgbClr val="054466"/>
                </a:solidFill>
                <a:latin typeface="Dosis Bold"/>
                <a:ea typeface="+mj-ea"/>
                <a:cs typeface="Dosis Bold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607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54466"/>
                </a:solidFill>
                <a:latin typeface="Dosis Bold"/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054466"/>
                </a:solidFill>
                <a:latin typeface="Dosis Bold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3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23232"/>
                </a:solidFill>
                <a:latin typeface="Dosis Bold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0639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08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33A9-F2CC-4F4B-AB82-0B1EC3F6F66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2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8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54466"/>
          </a:solidFill>
          <a:latin typeface="Dosis Bold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54466"/>
          </a:solidFill>
          <a:latin typeface="Dosis Bold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54466"/>
          </a:solidFill>
          <a:latin typeface="Dosis Bold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54466"/>
          </a:solidFill>
          <a:latin typeface="Dosis Bold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54466"/>
          </a:solidFill>
          <a:latin typeface="Dosis Bold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mploi.belgique.be/fr/themes/concertation-sociale/niveau-interprofessionnel/conseil-superieur-pour-la-prevention-et-la-0" TargetMode="External"/><Relationship Id="rId2" Type="http://schemas.openxmlformats.org/officeDocument/2006/relationships/hyperlink" Target="https://werk.belgie.be/nl/themas/sociaal-overleg/interprofessioneel-niveau/hoge-raad-voor-preventie-en-bescherming-op-het-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3140968"/>
            <a:ext cx="7391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nl-BE" dirty="0"/>
              <a:t>Hoge Raad voor Preventie en Bescherming op het Werk (HRPBW)</a:t>
            </a:r>
            <a:br>
              <a:rPr lang="nl-BE" dirty="0"/>
            </a:br>
            <a:br>
              <a:rPr lang="nl-BE" dirty="0"/>
            </a:br>
            <a:endParaRPr lang="fr-FR" dirty="0"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496944" cy="4824536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dirty="0"/>
              <a:t>VCCP - Focal point </a:t>
            </a:r>
          </a:p>
          <a:p>
            <a:pPr lvl="1" eaLnBrk="1" hangingPunct="1">
              <a:defRPr/>
            </a:pPr>
            <a:r>
              <a:rPr lang="fr-FR" sz="2000" b="1" dirty="0" err="1"/>
              <a:t>Voorzitter</a:t>
            </a:r>
            <a:r>
              <a:rPr lang="fr-FR" sz="2000" dirty="0"/>
              <a:t>: </a:t>
            </a:r>
            <a:r>
              <a:rPr lang="fr-FR" sz="1800" dirty="0"/>
              <a:t>Focal Point Manager:</a:t>
            </a:r>
            <a:endParaRPr lang="fr-FR" sz="2000" dirty="0"/>
          </a:p>
          <a:p>
            <a:pPr lvl="1" eaLnBrk="1" hangingPunct="1">
              <a:defRPr/>
            </a:pPr>
            <a:r>
              <a:rPr lang="nl-BE" sz="2000" b="1" dirty="0"/>
              <a:t>leden</a:t>
            </a:r>
            <a:r>
              <a:rPr lang="nl-BE" sz="2000" dirty="0"/>
              <a:t>: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rgbClr val="CC6600"/>
                </a:solidFill>
              </a:rPr>
              <a:t>leden UBEX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rgbClr val="CC6600"/>
                </a:solidFill>
              </a:rPr>
              <a:t>ambtenaren belast leiding van Promo &amp; DIOVAR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FR" sz="1600" dirty="0" err="1">
                <a:solidFill>
                  <a:srgbClr val="CC6600"/>
                </a:solidFill>
              </a:rPr>
              <a:t>ambtenaren</a:t>
            </a:r>
            <a:r>
              <a:rPr lang="fr-FR" sz="1600" dirty="0">
                <a:solidFill>
                  <a:srgbClr val="CC6600"/>
                </a:solidFill>
              </a:rPr>
              <a:t> AD HUA &amp; AD TWW </a:t>
            </a:r>
          </a:p>
          <a:p>
            <a:pPr lvl="1" eaLnBrk="1" hangingPunct="1">
              <a:defRPr/>
            </a:pPr>
            <a:r>
              <a:rPr lang="nl-BE" sz="2000" dirty="0"/>
              <a:t>planning en tenuitvoerlegging EU-OSHA-campagnes</a:t>
            </a:r>
            <a:endParaRPr lang="fr-FR" sz="2000" dirty="0"/>
          </a:p>
          <a:p>
            <a:pPr eaLnBrk="1" hangingPunct="1">
              <a:defRPr/>
            </a:pPr>
            <a:r>
              <a:rPr lang="fr-FR" sz="2800" b="1" dirty="0" err="1"/>
              <a:t>netwerk</a:t>
            </a:r>
            <a:r>
              <a:rPr lang="fr-FR" sz="2800" b="1" dirty="0"/>
              <a:t> Focal point </a:t>
            </a:r>
          </a:p>
          <a:p>
            <a:pPr lvl="1" eaLnBrk="1" hangingPunct="1">
              <a:defRPr/>
            </a:pPr>
            <a:r>
              <a:rPr lang="nl-BE" sz="2000" b="1" dirty="0"/>
              <a:t>leden</a:t>
            </a:r>
            <a:r>
              <a:rPr lang="nl-BE" sz="2000" dirty="0"/>
              <a:t>: </a:t>
            </a:r>
            <a:r>
              <a:rPr lang="nl-BE" sz="1800" dirty="0">
                <a:solidFill>
                  <a:srgbClr val="CC6600"/>
                </a:solidFill>
              </a:rPr>
              <a:t>alle leden HRPBW</a:t>
            </a:r>
          </a:p>
          <a:p>
            <a:pPr lvl="1" eaLnBrk="1" hangingPunct="1">
              <a:defRPr/>
            </a:pPr>
            <a:r>
              <a:rPr lang="nl-BE" sz="2000" dirty="0"/>
              <a:t>input voor werkzaamheden van EU-OSHA</a:t>
            </a:r>
          </a:p>
          <a:p>
            <a:pPr lvl="1" eaLnBrk="1" hangingPunct="1">
              <a:defRPr/>
            </a:pPr>
            <a:r>
              <a:rPr lang="nl-BE" sz="2000" dirty="0"/>
              <a:t>verspreidt producten en informatie</a:t>
            </a:r>
            <a:endParaRPr lang="fr-BE" sz="2000" dirty="0"/>
          </a:p>
          <a:p>
            <a:pPr lvl="1" eaLnBrk="1" hangingPunct="1">
              <a:defRPr/>
            </a:pPr>
            <a:r>
              <a:rPr lang="fr-BE" sz="2000" dirty="0" err="1"/>
              <a:t>werkmethode</a:t>
            </a:r>
            <a:r>
              <a:rPr lang="fr-BE" sz="2000" dirty="0"/>
              <a:t>: e-mail</a:t>
            </a:r>
          </a:p>
          <a:p>
            <a:pPr lvl="1" eaLnBrk="1" hangingPunct="1">
              <a:defRPr/>
            </a:pPr>
            <a:endParaRPr lang="nl-BE" sz="1800" dirty="0"/>
          </a:p>
          <a:p>
            <a:pPr lvl="1" eaLnBrk="1" hangingPunct="1">
              <a:defRPr/>
            </a:pPr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EFBDBEE-6C66-4C72-992E-3F2E5124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08" y="769519"/>
            <a:ext cx="7772400" cy="64325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BE" dirty="0"/>
              <a:t>	VCCP 	</a:t>
            </a:r>
            <a:br>
              <a:rPr lang="fr-FR" dirty="0"/>
            </a:b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B85F69E-3526-4590-8E00-86E7F00BC1B5}"/>
              </a:ext>
            </a:extLst>
          </p:cNvPr>
          <p:cNvSpPr txBox="1">
            <a:spLocks/>
          </p:cNvSpPr>
          <p:nvPr/>
        </p:nvSpPr>
        <p:spPr bwMode="auto">
          <a:xfrm>
            <a:off x="2915816" y="620688"/>
            <a:ext cx="446449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4053" dir="3542175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nl-BE" sz="2000" kern="0" dirty="0"/>
              <a:t>Sensibilisatie &amp; Communicatie</a:t>
            </a:r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41400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67743"/>
            <a:ext cx="8496944" cy="4544144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dirty="0"/>
              <a:t>VCCP – </a:t>
            </a:r>
            <a:r>
              <a:rPr lang="nl-BE" sz="2800" b="1" dirty="0"/>
              <a:t>Sociaal onderzoek en vorming werknemers </a:t>
            </a:r>
          </a:p>
          <a:p>
            <a:pPr lvl="1" eaLnBrk="1" hangingPunct="1">
              <a:defRPr/>
            </a:pPr>
            <a:r>
              <a:rPr lang="fr-FR" sz="2400" b="1" dirty="0" err="1"/>
              <a:t>Voorzitter</a:t>
            </a:r>
            <a:r>
              <a:rPr lang="fr-FR" sz="2400" dirty="0"/>
              <a:t>: </a:t>
            </a:r>
            <a:r>
              <a:rPr lang="fr-FR" sz="1600" dirty="0" err="1"/>
              <a:t>Dir</a:t>
            </a:r>
            <a:r>
              <a:rPr lang="fr-FR" sz="1600" dirty="0"/>
              <a:t>. </a:t>
            </a:r>
            <a:r>
              <a:rPr lang="fr-FR" sz="1600" dirty="0" err="1"/>
              <a:t>Gen</a:t>
            </a:r>
            <a:r>
              <a:rPr lang="fr-FR" sz="1600" dirty="0"/>
              <a:t>. AD HUA</a:t>
            </a:r>
            <a:endParaRPr lang="fr-FR" sz="2400" dirty="0"/>
          </a:p>
          <a:p>
            <a:pPr lvl="1" eaLnBrk="1" hangingPunct="1">
              <a:defRPr/>
            </a:pPr>
            <a:r>
              <a:rPr lang="nl-BE" sz="2400" b="1" dirty="0"/>
              <a:t>leden</a:t>
            </a:r>
            <a:r>
              <a:rPr lang="nl-BE" sz="2400" dirty="0"/>
              <a:t>: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rgbClr val="CC6600"/>
                </a:solidFill>
              </a:rPr>
              <a:t>enkel werknemersvertegenwoordigers van UBEX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FR" sz="1600" dirty="0" err="1">
                <a:solidFill>
                  <a:srgbClr val="CC6600"/>
                </a:solidFill>
              </a:rPr>
              <a:t>ambtenaren</a:t>
            </a:r>
            <a:r>
              <a:rPr lang="fr-FR" sz="1600" dirty="0">
                <a:solidFill>
                  <a:srgbClr val="CC6600"/>
                </a:solidFill>
              </a:rPr>
              <a:t> </a:t>
            </a:r>
            <a:r>
              <a:rPr lang="fr-FR" sz="1600" dirty="0" err="1">
                <a:solidFill>
                  <a:srgbClr val="CC6600"/>
                </a:solidFill>
              </a:rPr>
              <a:t>belast</a:t>
            </a:r>
            <a:r>
              <a:rPr lang="fr-FR" sz="1600" dirty="0">
                <a:solidFill>
                  <a:srgbClr val="CC6600"/>
                </a:solidFill>
              </a:rPr>
              <a:t> </a:t>
            </a:r>
            <a:r>
              <a:rPr lang="fr-FR" sz="1600" dirty="0" err="1">
                <a:solidFill>
                  <a:srgbClr val="CC6600"/>
                </a:solidFill>
              </a:rPr>
              <a:t>leiding</a:t>
            </a:r>
            <a:r>
              <a:rPr lang="fr-FR" sz="1600" dirty="0">
                <a:solidFill>
                  <a:srgbClr val="CC6600"/>
                </a:solidFill>
              </a:rPr>
              <a:t> van Promo &amp; DIOVAR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FR" sz="1600" dirty="0" err="1">
                <a:solidFill>
                  <a:srgbClr val="CC6600"/>
                </a:solidFill>
              </a:rPr>
              <a:t>ambtenaren</a:t>
            </a:r>
            <a:r>
              <a:rPr lang="fr-FR" sz="1600" dirty="0">
                <a:solidFill>
                  <a:srgbClr val="CC6600"/>
                </a:solidFill>
              </a:rPr>
              <a:t> AD HUA &amp; TWW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rgbClr val="CC6600"/>
                </a:solidFill>
              </a:rPr>
              <a:t>ambtenaar belast leiding van de AD TSW</a:t>
            </a:r>
          </a:p>
          <a:p>
            <a:pPr lvl="1" eaLnBrk="1" hangingPunct="1">
              <a:defRPr/>
            </a:pPr>
            <a:r>
              <a:rPr lang="nl-BE" sz="2400" b="1" dirty="0"/>
              <a:t>opdrachten</a:t>
            </a:r>
            <a:r>
              <a:rPr lang="nl-BE" sz="1600" dirty="0"/>
              <a:t>: </a:t>
            </a:r>
          </a:p>
          <a:p>
            <a:pPr lvl="2" eaLnBrk="1" hangingPunct="1">
              <a:defRPr/>
            </a:pPr>
            <a:r>
              <a:rPr lang="nl-BE" sz="1600" dirty="0">
                <a:solidFill>
                  <a:schemeClr val="tx1"/>
                </a:solidFill>
              </a:rPr>
              <a:t>adviezen m.b.t. toelage voor sociaal onderzoek en vorming van de werknemersvertegenwoordigers in de onderneming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B318BF2-0B86-46C2-98B2-F4DB83B8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808" y="769519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BE" dirty="0"/>
              <a:t>	VCCP 	</a:t>
            </a:r>
            <a:br>
              <a:rPr lang="fr-FR" dirty="0"/>
            </a:br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37D9368D-37B5-40CA-BB92-80A9EEA5BDD3}"/>
              </a:ext>
            </a:extLst>
          </p:cNvPr>
          <p:cNvSpPr txBox="1">
            <a:spLocks/>
          </p:cNvSpPr>
          <p:nvPr/>
        </p:nvSpPr>
        <p:spPr bwMode="auto">
          <a:xfrm>
            <a:off x="2915816" y="620688"/>
            <a:ext cx="446449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4053" dir="3542175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nl-BE" sz="2000" kern="0" dirty="0"/>
              <a:t>Sensibilisatie &amp; Communicatie</a:t>
            </a:r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208419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888" y="764704"/>
            <a:ext cx="8208912" cy="914400"/>
          </a:xfrm>
        </p:spPr>
        <p:txBody>
          <a:bodyPr/>
          <a:lstStyle/>
          <a:p>
            <a:pPr algn="ctr"/>
            <a:r>
              <a:rPr lang="nl-BE" dirty="0"/>
              <a:t>VCCP – </a:t>
            </a:r>
            <a:r>
              <a:rPr lang="nl-BE" dirty="0" err="1"/>
              <a:t>Tarif</a:t>
            </a:r>
            <a:br>
              <a:rPr lang="nl-BE" dirty="0"/>
            </a:br>
            <a:r>
              <a:rPr lang="nl-BE" sz="1400" dirty="0"/>
              <a:t>vaste commissie tarieven en prestaties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b="1" dirty="0"/>
              <a:t>Voorzitter</a:t>
            </a:r>
            <a:r>
              <a:rPr lang="nl-BE" sz="2000" dirty="0"/>
              <a:t>: </a:t>
            </a:r>
            <a:r>
              <a:rPr lang="nl-BE" sz="1800" dirty="0"/>
              <a:t>Dir. Gen. AD TWW</a:t>
            </a:r>
            <a:endParaRPr lang="nl-BE" sz="2000" dirty="0"/>
          </a:p>
          <a:p>
            <a:r>
              <a:rPr lang="nl-BE" sz="2000" b="1" dirty="0"/>
              <a:t>leden</a:t>
            </a:r>
            <a:r>
              <a:rPr lang="nl-BE" sz="1800" dirty="0"/>
              <a:t>: </a:t>
            </a:r>
          </a:p>
          <a:p>
            <a:pPr lvl="1">
              <a:spcBef>
                <a:spcPts val="150"/>
              </a:spcBef>
            </a:pPr>
            <a:r>
              <a:rPr lang="nl-BE" sz="1200" dirty="0">
                <a:solidFill>
                  <a:srgbClr val="CC6600"/>
                </a:solidFill>
              </a:rPr>
              <a:t>leden UBEX</a:t>
            </a:r>
          </a:p>
          <a:p>
            <a:pPr lvl="1">
              <a:spcBef>
                <a:spcPts val="150"/>
              </a:spcBef>
            </a:pPr>
            <a:r>
              <a:rPr lang="nl-BE" sz="1200" dirty="0">
                <a:solidFill>
                  <a:srgbClr val="CC6600"/>
                </a:solidFill>
              </a:rPr>
              <a:t>vertegenwoordiger van  ACLVB/ CGSLB, UCM, UNISOC, </a:t>
            </a:r>
            <a:r>
              <a:rPr lang="nl-BE" sz="1200" dirty="0" err="1">
                <a:solidFill>
                  <a:srgbClr val="CC6600"/>
                </a:solidFill>
              </a:rPr>
              <a:t>beleidcel</a:t>
            </a:r>
            <a:endParaRPr lang="nl-BE" sz="1200" dirty="0">
              <a:solidFill>
                <a:srgbClr val="CC6600"/>
              </a:solidFill>
            </a:endParaRPr>
          </a:p>
          <a:p>
            <a:pPr lvl="1">
              <a:spcBef>
                <a:spcPts val="150"/>
              </a:spcBef>
            </a:pPr>
            <a:r>
              <a:rPr lang="nl-BE" sz="1200" dirty="0">
                <a:solidFill>
                  <a:srgbClr val="CC6600"/>
                </a:solidFill>
              </a:rPr>
              <a:t>max. 2 werkgeversvertegenwoordigers overheidssector</a:t>
            </a:r>
          </a:p>
          <a:p>
            <a:pPr lvl="1">
              <a:spcBef>
                <a:spcPts val="150"/>
              </a:spcBef>
            </a:pPr>
            <a:r>
              <a:rPr lang="nl-BE" sz="1200" dirty="0">
                <a:solidFill>
                  <a:srgbClr val="CC6600"/>
                </a:solidFill>
              </a:rPr>
              <a:t>max. 4 vertegenwoordigers van Co-Prev</a:t>
            </a:r>
          </a:p>
          <a:p>
            <a:pPr lvl="1">
              <a:spcBef>
                <a:spcPts val="150"/>
              </a:spcBef>
            </a:pPr>
            <a:r>
              <a:rPr lang="nl-BE" sz="1200" dirty="0">
                <a:solidFill>
                  <a:srgbClr val="CC6600"/>
                </a:solidFill>
              </a:rPr>
              <a:t>leidend ambtenaar TWW + max. 4 medewerkers</a:t>
            </a:r>
          </a:p>
          <a:p>
            <a:pPr lvl="1">
              <a:spcBef>
                <a:spcPts val="150"/>
              </a:spcBef>
            </a:pPr>
            <a:r>
              <a:rPr lang="nl-BE" sz="1200" dirty="0">
                <a:solidFill>
                  <a:srgbClr val="CC6600"/>
                </a:solidFill>
              </a:rPr>
              <a:t>leidend ambtenaar HUA + max. 4 medewerkers</a:t>
            </a:r>
          </a:p>
          <a:p>
            <a:r>
              <a:rPr lang="nl-BE" sz="2000" b="1" dirty="0"/>
              <a:t>opdrachten</a:t>
            </a:r>
            <a:r>
              <a:rPr lang="nl-BE" sz="2000" dirty="0"/>
              <a:t> </a:t>
            </a:r>
            <a:r>
              <a:rPr lang="nl-BE" sz="1800" dirty="0"/>
              <a:t>: </a:t>
            </a:r>
          </a:p>
          <a:p>
            <a:pPr lvl="1"/>
            <a:r>
              <a:rPr lang="nl-BE" sz="1400" dirty="0"/>
              <a:t>monitoring van de toepassing door de EDPB en aangesloten werkgevers van de tarieven en prestaties met het oog op de evaluatie ervan</a:t>
            </a:r>
            <a:endParaRPr lang="fr-BE" sz="1400" dirty="0"/>
          </a:p>
          <a:p>
            <a:pPr lvl="2"/>
            <a:r>
              <a:rPr lang="nl-BE" sz="1400" dirty="0">
                <a:solidFill>
                  <a:srgbClr val="003399"/>
                </a:solidFill>
              </a:rPr>
              <a:t>dienstverlening EDPB</a:t>
            </a:r>
          </a:p>
          <a:p>
            <a:pPr lvl="2"/>
            <a:r>
              <a:rPr lang="nl-BE" sz="1400" dirty="0">
                <a:solidFill>
                  <a:srgbClr val="003399"/>
                </a:solidFill>
              </a:rPr>
              <a:t>indeling in tariefgroepen, het </a:t>
            </a:r>
            <a:r>
              <a:rPr lang="nl-BE" sz="1400" dirty="0" err="1">
                <a:solidFill>
                  <a:srgbClr val="003399"/>
                </a:solidFill>
              </a:rPr>
              <a:t>proratasysteem</a:t>
            </a:r>
            <a:r>
              <a:rPr lang="nl-BE" sz="1400" dirty="0">
                <a:solidFill>
                  <a:srgbClr val="003399"/>
                </a:solidFill>
              </a:rPr>
              <a:t>, respecteren minimumtarieven </a:t>
            </a:r>
          </a:p>
          <a:p>
            <a:pPr lvl="2"/>
            <a:r>
              <a:rPr lang="nl-BE" sz="1400" dirty="0">
                <a:solidFill>
                  <a:srgbClr val="003399"/>
                </a:solidFill>
              </a:rPr>
              <a:t>prestaties die bijkomend worden gefactureerd </a:t>
            </a:r>
          </a:p>
          <a:p>
            <a:pPr lvl="2"/>
            <a:r>
              <a:rPr lang="nl-BE" sz="1400" dirty="0">
                <a:solidFill>
                  <a:srgbClr val="003399"/>
                </a:solidFill>
              </a:rPr>
              <a:t>kwaliteit van de prestaties van EDPB</a:t>
            </a:r>
          </a:p>
          <a:p>
            <a:pPr lvl="1"/>
            <a:r>
              <a:rPr lang="nl-BE" sz="1400" dirty="0"/>
              <a:t>rapporteert en doet voorstellen aan de Hoge Raad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68339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VC Bouw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nl-BE" sz="2000" b="1" dirty="0"/>
              <a:t>Voorzitter:</a:t>
            </a:r>
            <a:r>
              <a:rPr lang="nl-BE" sz="2000" dirty="0"/>
              <a:t> </a:t>
            </a:r>
          </a:p>
          <a:p>
            <a:pPr marL="400050" lvl="2" indent="0">
              <a:buNone/>
            </a:pPr>
            <a:r>
              <a:rPr lang="nl-BE" sz="1800" dirty="0">
                <a:solidFill>
                  <a:schemeClr val="tx1"/>
                </a:solidFill>
              </a:rPr>
              <a:t>afwisselend voorzitterschap en </a:t>
            </a:r>
            <a:r>
              <a:rPr lang="nl-BE" sz="1800" dirty="0" err="1">
                <a:solidFill>
                  <a:schemeClr val="tx1"/>
                </a:solidFill>
              </a:rPr>
              <a:t>ondervoorzitterschap</a:t>
            </a:r>
            <a:r>
              <a:rPr lang="nl-BE" sz="1800" dirty="0">
                <a:solidFill>
                  <a:schemeClr val="tx1"/>
                </a:solidFill>
              </a:rPr>
              <a:t> (</a:t>
            </a:r>
            <a:r>
              <a:rPr lang="nl-BE" sz="1800" dirty="0" err="1">
                <a:solidFill>
                  <a:schemeClr val="tx1"/>
                </a:solidFill>
              </a:rPr>
              <a:t>wg</a:t>
            </a:r>
            <a:r>
              <a:rPr lang="nl-BE" sz="1800" dirty="0">
                <a:solidFill>
                  <a:schemeClr val="tx1"/>
                </a:solidFill>
              </a:rPr>
              <a:t> – </a:t>
            </a:r>
            <a:r>
              <a:rPr lang="nl-BE" sz="1800" dirty="0" err="1">
                <a:solidFill>
                  <a:schemeClr val="tx1"/>
                </a:solidFill>
              </a:rPr>
              <a:t>wn</a:t>
            </a:r>
            <a:r>
              <a:rPr lang="nl-BE" sz="1800" dirty="0">
                <a:solidFill>
                  <a:schemeClr val="tx1"/>
                </a:solidFill>
              </a:rPr>
              <a:t>)</a:t>
            </a:r>
          </a:p>
          <a:p>
            <a:pPr marL="400050" lvl="2" indent="0">
              <a:buNone/>
            </a:pPr>
            <a:endParaRPr lang="nl-BE" sz="1200" dirty="0">
              <a:solidFill>
                <a:srgbClr val="003399"/>
              </a:solidFill>
            </a:endParaRPr>
          </a:p>
          <a:p>
            <a:r>
              <a:rPr lang="nl-BE" sz="2000" b="1" dirty="0"/>
              <a:t>leden</a:t>
            </a:r>
            <a:r>
              <a:rPr lang="nl-BE" sz="2000" dirty="0"/>
              <a:t>: </a:t>
            </a:r>
          </a:p>
          <a:p>
            <a:pPr lvl="1">
              <a:spcBef>
                <a:spcPts val="150"/>
              </a:spcBef>
            </a:pPr>
            <a:r>
              <a:rPr lang="nl-BE" sz="1600" dirty="0">
                <a:solidFill>
                  <a:srgbClr val="CC6600"/>
                </a:solidFill>
              </a:rPr>
              <a:t>leden UBEX</a:t>
            </a:r>
          </a:p>
          <a:p>
            <a:pPr lvl="1">
              <a:spcBef>
                <a:spcPts val="150"/>
              </a:spcBef>
            </a:pPr>
            <a:r>
              <a:rPr lang="nl-BE" sz="1600" dirty="0">
                <a:solidFill>
                  <a:srgbClr val="CC6600"/>
                </a:solidFill>
              </a:rPr>
              <a:t>werkgevers- en werknemersvertegenwoordigers uit de bouwsector </a:t>
            </a:r>
          </a:p>
          <a:p>
            <a:pPr lvl="1">
              <a:spcBef>
                <a:spcPts val="150"/>
              </a:spcBef>
            </a:pPr>
            <a:r>
              <a:rPr lang="nl-BE" sz="1600" dirty="0">
                <a:solidFill>
                  <a:srgbClr val="CC6600"/>
                </a:solidFill>
              </a:rPr>
              <a:t>vertegenwoordiger(s) van Constructiv, VCCS </a:t>
            </a:r>
          </a:p>
          <a:p>
            <a:pPr lvl="1">
              <a:spcBef>
                <a:spcPts val="150"/>
              </a:spcBef>
            </a:pPr>
            <a:r>
              <a:rPr lang="fr-FR" sz="1600" dirty="0" err="1">
                <a:solidFill>
                  <a:srgbClr val="CC6600"/>
                </a:solidFill>
              </a:rPr>
              <a:t>ambtenaren</a:t>
            </a:r>
            <a:r>
              <a:rPr lang="fr-FR" sz="1600" dirty="0">
                <a:solidFill>
                  <a:srgbClr val="CC6600"/>
                </a:solidFill>
              </a:rPr>
              <a:t> AD HUA &amp; AD TWW </a:t>
            </a:r>
          </a:p>
          <a:p>
            <a:pPr lvl="1">
              <a:spcBef>
                <a:spcPts val="150"/>
              </a:spcBef>
            </a:pPr>
            <a:endParaRPr lang="nl-BE" sz="1200" dirty="0">
              <a:solidFill>
                <a:srgbClr val="FF6600"/>
              </a:solidFill>
            </a:endParaRPr>
          </a:p>
          <a:p>
            <a:r>
              <a:rPr lang="nl-BE" sz="2000" b="1" dirty="0"/>
              <a:t>opdrachten</a:t>
            </a:r>
            <a:r>
              <a:rPr lang="nl-BE" sz="2000" dirty="0"/>
              <a:t>: </a:t>
            </a:r>
          </a:p>
          <a:p>
            <a:pPr lvl="1"/>
            <a:r>
              <a:rPr lang="nl-BE" sz="1600" dirty="0"/>
              <a:t>behandelen van </a:t>
            </a:r>
            <a:r>
              <a:rPr lang="nl-BE" sz="1600" dirty="0" err="1"/>
              <a:t>welzijnsgerelateerde</a:t>
            </a:r>
            <a:r>
              <a:rPr lang="nl-BE" sz="1600" dirty="0"/>
              <a:t> onderwerpen in de bouwsector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8895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4410" y="769914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/>
              <a:t>VOCOP</a:t>
            </a:r>
            <a:br>
              <a:rPr lang="fr-FR" dirty="0"/>
            </a:br>
            <a:r>
              <a:rPr lang="fr-FR" sz="1600" dirty="0"/>
              <a:t>Vaste </a:t>
            </a:r>
            <a:r>
              <a:rPr lang="fr-FR" sz="1600" dirty="0" err="1"/>
              <a:t>operationele</a:t>
            </a:r>
            <a:r>
              <a:rPr lang="fr-FR" sz="1600" dirty="0"/>
              <a:t> </a:t>
            </a:r>
            <a:r>
              <a:rPr lang="fr-FR" sz="1600" dirty="0" err="1"/>
              <a:t>commissie</a:t>
            </a:r>
            <a:endParaRPr lang="fr-FR" sz="2000" dirty="0"/>
          </a:p>
        </p:txBody>
      </p:sp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727290" y="3789040"/>
            <a:ext cx="7846640" cy="2808312"/>
          </a:xfrm>
        </p:spPr>
        <p:txBody>
          <a:bodyPr/>
          <a:lstStyle/>
          <a:p>
            <a:pPr eaLnBrk="1" hangingPunct="1">
              <a:defRPr/>
            </a:pPr>
            <a:r>
              <a:rPr lang="nl-BE" sz="1800" b="1" dirty="0"/>
              <a:t>Voorzitter</a:t>
            </a:r>
            <a:r>
              <a:rPr lang="nl-BE" sz="1800" dirty="0"/>
              <a:t>: </a:t>
            </a:r>
            <a:r>
              <a:rPr lang="nl-BE" sz="1400" dirty="0"/>
              <a:t>Dir. Gen. AD HUA</a:t>
            </a:r>
          </a:p>
          <a:p>
            <a:pPr eaLnBrk="1" hangingPunct="1">
              <a:defRPr/>
            </a:pPr>
            <a:r>
              <a:rPr lang="nl-BE" sz="1800" b="1" dirty="0"/>
              <a:t>leden</a:t>
            </a:r>
            <a:r>
              <a:rPr lang="nl-BE" sz="1800" dirty="0"/>
              <a:t>: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rgbClr val="CC6600"/>
                </a:solidFill>
              </a:rPr>
              <a:t>twee Ondervoorzitters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rgbClr val="CC6600"/>
                </a:solidFill>
              </a:rPr>
              <a:t>leden UBEX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rgbClr val="CC6600"/>
                </a:solidFill>
              </a:rPr>
              <a:t>leidend ambtenaar AD TWW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fr-FR" sz="1600" dirty="0" err="1">
                <a:solidFill>
                  <a:srgbClr val="CC6600"/>
                </a:solidFill>
              </a:rPr>
              <a:t>ambtenaren</a:t>
            </a:r>
            <a:r>
              <a:rPr lang="fr-FR" sz="1600" dirty="0">
                <a:solidFill>
                  <a:srgbClr val="CC6600"/>
                </a:solidFill>
              </a:rPr>
              <a:t> AD HUA &amp; AD TWW </a:t>
            </a:r>
          </a:p>
          <a:p>
            <a:pPr eaLnBrk="1" hangingPunct="1">
              <a:defRPr/>
            </a:pPr>
            <a:r>
              <a:rPr lang="nl-BE" sz="1800" b="1" dirty="0"/>
              <a:t>opdrachten</a:t>
            </a:r>
            <a:r>
              <a:rPr lang="nl-BE" sz="1800" dirty="0"/>
              <a:t>: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rgbClr val="003399"/>
                </a:solidFill>
              </a:rPr>
              <a:t>advies geven over erkenningsdossiers &amp; voorstellen formuleren </a:t>
            </a:r>
            <a:endParaRPr lang="nl-BE" sz="1400" dirty="0"/>
          </a:p>
          <a:p>
            <a:pPr marL="0" indent="0">
              <a:buNone/>
            </a:pPr>
            <a:endParaRPr lang="nl-BE" sz="1000" b="0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0" indent="0" algn="r">
              <a:buNone/>
            </a:pPr>
            <a:r>
              <a:rPr lang="nl-BE" sz="1000" b="0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(*) behandelen van Ervaringsfondsbezwaren is een uitdovende bevoegdheid (BHG)   </a:t>
            </a:r>
          </a:p>
        </p:txBody>
      </p:sp>
      <p:sp>
        <p:nvSpPr>
          <p:cNvPr id="6" name="Ovaal 5"/>
          <p:cNvSpPr/>
          <p:nvPr/>
        </p:nvSpPr>
        <p:spPr bwMode="auto">
          <a:xfrm>
            <a:off x="179512" y="1955750"/>
            <a:ext cx="2088232" cy="132923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al 6"/>
          <p:cNvSpPr/>
          <p:nvPr/>
        </p:nvSpPr>
        <p:spPr bwMode="auto">
          <a:xfrm>
            <a:off x="2627784" y="2456892"/>
            <a:ext cx="2088232" cy="136815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charset="0"/>
            </a:endParaRPr>
          </a:p>
        </p:txBody>
      </p:sp>
      <p:sp>
        <p:nvSpPr>
          <p:cNvPr id="8" name="Ovaal 7"/>
          <p:cNvSpPr/>
          <p:nvPr/>
        </p:nvSpPr>
        <p:spPr bwMode="auto">
          <a:xfrm>
            <a:off x="6228184" y="2852936"/>
            <a:ext cx="1440160" cy="10801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2400" dirty="0">
                <a:ea typeface="ＭＳ Ｐゴシック" charset="0"/>
              </a:rPr>
              <a:t>EDTC</a:t>
            </a:r>
            <a:endParaRPr lang="nl-BE" dirty="0">
              <a:ea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4860032" y="2078163"/>
            <a:ext cx="1440160" cy="10801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ＭＳ Ｐゴシック" charset="0"/>
              </a:rPr>
              <a:t>EDPB</a:t>
            </a:r>
            <a:endParaRPr kumimoji="0" lang="nl-B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ＭＳ Ｐゴシック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2755032" y="2913011"/>
            <a:ext cx="1895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ea typeface="ＭＳ Ｐゴシック" charset="0"/>
              </a:rPr>
              <a:t>Aanvullende vorming </a:t>
            </a:r>
          </a:p>
          <a:p>
            <a:pPr algn="ctr"/>
            <a:r>
              <a:rPr lang="nl-BE" sz="1400" dirty="0">
                <a:ea typeface="ＭＳ Ｐゴシック" charset="0"/>
              </a:rPr>
              <a:t>PA + COOR</a:t>
            </a:r>
          </a:p>
          <a:p>
            <a:pPr algn="ctr"/>
            <a:endParaRPr lang="nl-BE" sz="1200" dirty="0"/>
          </a:p>
        </p:txBody>
      </p:sp>
      <p:sp>
        <p:nvSpPr>
          <p:cNvPr id="11" name="Rechthoek 10"/>
          <p:cNvSpPr/>
          <p:nvPr/>
        </p:nvSpPr>
        <p:spPr>
          <a:xfrm>
            <a:off x="188640" y="2456892"/>
            <a:ext cx="2069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1600" dirty="0">
                <a:ea typeface="ＭＳ Ｐゴシック" charset="0"/>
              </a:rPr>
              <a:t>Controlegeneeskunde</a:t>
            </a:r>
            <a:endParaRPr lang="nl-BE" sz="1400" dirty="0">
              <a:ea typeface="ＭＳ Ｐゴシック" charset="0"/>
            </a:endParaRPr>
          </a:p>
        </p:txBody>
      </p:sp>
      <p:sp>
        <p:nvSpPr>
          <p:cNvPr id="12" name="Ovaal 11"/>
          <p:cNvSpPr/>
          <p:nvPr/>
        </p:nvSpPr>
        <p:spPr bwMode="auto">
          <a:xfrm>
            <a:off x="7308304" y="1916832"/>
            <a:ext cx="1440160" cy="10801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BE" sz="2800" dirty="0">
                <a:ea typeface="ＭＳ Ｐゴシック" charset="0"/>
              </a:rPr>
              <a:t>EF</a:t>
            </a:r>
            <a:endParaRPr lang="nl-BE" dirty="0">
              <a:ea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(*)</a:t>
            </a:r>
          </a:p>
        </p:txBody>
      </p:sp>
    </p:spTree>
    <p:extLst>
      <p:ext uri="{BB962C8B-B14F-4D97-AF65-F5344CB8AC3E}">
        <p14:creationId xmlns:p14="http://schemas.microsoft.com/office/powerpoint/2010/main" val="6620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CAH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4680520"/>
          </a:xfrm>
        </p:spPr>
        <p:txBody>
          <a:bodyPr/>
          <a:lstStyle/>
          <a:p>
            <a:r>
              <a:rPr lang="nl-BE" sz="2000" dirty="0"/>
              <a:t> over OKB (D-dossier)</a:t>
            </a:r>
          </a:p>
          <a:p>
            <a:pPr lvl="1" eaLnBrk="1" hangingPunct="1">
              <a:defRPr/>
            </a:pPr>
            <a:r>
              <a:rPr lang="nl-BE" sz="1800" b="1" dirty="0"/>
              <a:t>Voorzitter</a:t>
            </a:r>
            <a:r>
              <a:rPr lang="nl-BE" sz="1800" dirty="0"/>
              <a:t>: Karel Van Damme</a:t>
            </a:r>
          </a:p>
          <a:p>
            <a:pPr lvl="1" eaLnBrk="1" hangingPunct="1">
              <a:defRPr/>
            </a:pPr>
            <a:r>
              <a:rPr lang="nl-BE" sz="1800" b="1" dirty="0"/>
              <a:t>leden </a:t>
            </a:r>
            <a:r>
              <a:rPr lang="nl-BE" sz="1800" dirty="0"/>
              <a:t>: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rgbClr val="CC6600"/>
                </a:solidFill>
              </a:rPr>
              <a:t>effectieve &amp; plaatsvervangende leden </a:t>
            </a:r>
            <a:r>
              <a:rPr lang="fr-FR" sz="1600" dirty="0">
                <a:solidFill>
                  <a:srgbClr val="CC6600"/>
                </a:solidFill>
              </a:rPr>
              <a:t>HRPBW</a:t>
            </a:r>
            <a:endParaRPr lang="nl-BE" sz="1600" dirty="0">
              <a:solidFill>
                <a:srgbClr val="CC6600"/>
              </a:solidFill>
            </a:endParaRPr>
          </a:p>
          <a:p>
            <a:pPr lvl="2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rgbClr val="CC6600"/>
                </a:solidFill>
              </a:rPr>
              <a:t>buitengewone leden &amp; hun deskundigen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rgbClr val="CC6600"/>
                </a:solidFill>
              </a:rPr>
              <a:t>permanente deskundige / expert permanent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rgbClr val="CC6600"/>
                </a:solidFill>
              </a:rPr>
              <a:t>deskundigen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fr-FR" sz="1600" dirty="0" err="1">
                <a:solidFill>
                  <a:srgbClr val="CC6600"/>
                </a:solidFill>
              </a:rPr>
              <a:t>ambtenaren</a:t>
            </a:r>
            <a:r>
              <a:rPr lang="fr-FR" sz="1600" dirty="0">
                <a:solidFill>
                  <a:srgbClr val="CC6600"/>
                </a:solidFill>
              </a:rPr>
              <a:t> AD HUA &amp; AD TWW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nl-BE" sz="1800" b="1" dirty="0"/>
              <a:t>doel</a:t>
            </a:r>
            <a:r>
              <a:rPr lang="nl-BE" sz="1800" dirty="0"/>
              <a:t>:</a:t>
            </a:r>
          </a:p>
          <a:p>
            <a:pPr lvl="2"/>
            <a:r>
              <a:rPr lang="nl-BE" sz="1600" dirty="0">
                <a:solidFill>
                  <a:schemeClr val="tx1"/>
                </a:solidFill>
              </a:rPr>
              <a:t>uitleg over OKB</a:t>
            </a:r>
          </a:p>
          <a:p>
            <a:pPr lvl="2"/>
            <a:r>
              <a:rPr lang="nl-BE" sz="1600" dirty="0">
                <a:solidFill>
                  <a:schemeClr val="tx1"/>
                </a:solidFill>
              </a:rPr>
              <a:t>kennisdeling &amp; -uitwisseling met deskundigen </a:t>
            </a:r>
          </a:p>
          <a:p>
            <a:pPr lvl="2"/>
            <a:r>
              <a:rPr lang="nl-BE" sz="1600" dirty="0">
                <a:solidFill>
                  <a:schemeClr val="tx1"/>
                </a:solidFill>
              </a:rPr>
              <a:t>input (toegevoegde waarde) voor het opmaken van het advies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nl-BE" sz="1800" b="1" dirty="0"/>
              <a:t>belang</a:t>
            </a:r>
            <a:r>
              <a:rPr lang="nl-BE" sz="1800" dirty="0"/>
              <a:t>:</a:t>
            </a:r>
          </a:p>
          <a:p>
            <a:pPr lvl="2"/>
            <a:r>
              <a:rPr lang="nl-BE" sz="1600" dirty="0">
                <a:solidFill>
                  <a:schemeClr val="tx1"/>
                </a:solidFill>
              </a:rPr>
              <a:t>de gelegenheid om opmerkingen, standpunten verduidelijkingen, ervaringen,… te formuleren en uit te wisselen</a:t>
            </a:r>
            <a:r>
              <a:rPr lang="fr-BE" sz="1600" dirty="0">
                <a:solidFill>
                  <a:schemeClr val="tx1"/>
                </a:solidFill>
              </a:rPr>
              <a:t>. </a:t>
            </a:r>
          </a:p>
          <a:p>
            <a:pPr marL="914400" lvl="2" indent="0">
              <a:buNone/>
            </a:pPr>
            <a:endParaRPr lang="nl-BE" sz="1400" dirty="0"/>
          </a:p>
        </p:txBody>
      </p:sp>
    </p:spTree>
    <p:extLst>
      <p:ext uri="{BB962C8B-B14F-4D97-AF65-F5344CB8AC3E}">
        <p14:creationId xmlns:p14="http://schemas.microsoft.com/office/powerpoint/2010/main" val="136935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dirty="0" err="1"/>
              <a:t>Secretariaat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6144" y="1517651"/>
            <a:ext cx="7990656" cy="4608512"/>
          </a:xfrm>
        </p:spPr>
        <p:txBody>
          <a:bodyPr/>
          <a:lstStyle/>
          <a:p>
            <a:pPr eaLnBrk="1" hangingPunct="1">
              <a:defRPr/>
            </a:pPr>
            <a:r>
              <a:rPr lang="nl-BE" sz="2000" b="1" dirty="0"/>
              <a:t>Secretaris</a:t>
            </a:r>
            <a:r>
              <a:rPr lang="nl-BE" sz="2000" dirty="0"/>
              <a:t>: Gilis Nadine </a:t>
            </a:r>
          </a:p>
          <a:p>
            <a:pPr marL="0" indent="0" eaLnBrk="1" hangingPunct="1">
              <a:buNone/>
              <a:defRPr/>
            </a:pPr>
            <a:r>
              <a:rPr lang="fr-FR" sz="2000" dirty="0"/>
              <a:t>      </a:t>
            </a:r>
            <a:r>
              <a:rPr lang="fr-FR" sz="2000" b="1" dirty="0" err="1"/>
              <a:t>leden</a:t>
            </a:r>
            <a:r>
              <a:rPr lang="fr-FR" sz="2000" dirty="0"/>
              <a:t>:</a:t>
            </a:r>
          </a:p>
          <a:p>
            <a:pPr lvl="1" eaLnBrk="1" hangingPunct="1">
              <a:defRPr/>
            </a:pPr>
            <a:r>
              <a:rPr lang="fr-FR" sz="1800" dirty="0" err="1"/>
              <a:t>Cheyns</a:t>
            </a:r>
            <a:r>
              <a:rPr lang="fr-FR" sz="1800" dirty="0"/>
              <a:t> Yannick </a:t>
            </a:r>
          </a:p>
          <a:p>
            <a:pPr lvl="1" eaLnBrk="1" hangingPunct="1">
              <a:defRPr/>
            </a:pPr>
            <a:r>
              <a:rPr lang="fr-FR" sz="1800" dirty="0"/>
              <a:t>Deliège Valérie </a:t>
            </a:r>
          </a:p>
          <a:p>
            <a:pPr lvl="1" eaLnBrk="1" hangingPunct="1">
              <a:defRPr/>
            </a:pPr>
            <a:r>
              <a:rPr lang="fr-FR" sz="1800" dirty="0"/>
              <a:t>Vanneste Simon </a:t>
            </a:r>
          </a:p>
          <a:p>
            <a:pPr lvl="1" eaLnBrk="1" hangingPunct="1">
              <a:defRPr/>
            </a:pPr>
            <a:r>
              <a:rPr lang="fr-FR" sz="1800" dirty="0"/>
              <a:t>de Jong Jonas </a:t>
            </a:r>
            <a:endParaRPr lang="fr-FR" sz="1600" dirty="0"/>
          </a:p>
          <a:p>
            <a:pPr lvl="1" eaLnBrk="1" hangingPunct="1">
              <a:defRPr/>
            </a:pPr>
            <a:endParaRPr lang="fr-FR" sz="1200" dirty="0"/>
          </a:p>
          <a:p>
            <a:pPr eaLnBrk="1" hangingPunct="1">
              <a:defRPr/>
            </a:pPr>
            <a:r>
              <a:rPr lang="nl-BE" sz="2000" b="1" dirty="0"/>
              <a:t>taken</a:t>
            </a:r>
            <a:r>
              <a:rPr lang="nl-BE" sz="2000" dirty="0"/>
              <a:t>:</a:t>
            </a:r>
          </a:p>
          <a:p>
            <a:pPr lvl="1" eaLnBrk="1" hangingPunct="1">
              <a:defRPr/>
            </a:pPr>
            <a:r>
              <a:rPr lang="fr-FR" sz="1800" dirty="0" err="1"/>
              <a:t>faciliteren</a:t>
            </a:r>
            <a:r>
              <a:rPr lang="fr-FR" sz="1800" dirty="0"/>
              <a:t> van het </a:t>
            </a:r>
            <a:r>
              <a:rPr lang="fr-FR" sz="1800" dirty="0" err="1"/>
              <a:t>sociaal</a:t>
            </a:r>
            <a:r>
              <a:rPr lang="fr-FR" sz="1800" dirty="0"/>
              <a:t> </a:t>
            </a:r>
            <a:r>
              <a:rPr lang="fr-FR" sz="1800" dirty="0" err="1"/>
              <a:t>overleg</a:t>
            </a:r>
            <a:r>
              <a:rPr lang="fr-FR" sz="1800" dirty="0"/>
              <a:t> </a:t>
            </a:r>
          </a:p>
          <a:p>
            <a:pPr lvl="1" eaLnBrk="1" hangingPunct="1">
              <a:defRPr/>
            </a:pPr>
            <a:r>
              <a:rPr lang="fr-FR" sz="1800" dirty="0" err="1"/>
              <a:t>opstellen</a:t>
            </a:r>
            <a:r>
              <a:rPr lang="fr-FR" sz="1800" dirty="0"/>
              <a:t> </a:t>
            </a:r>
            <a:r>
              <a:rPr lang="fr-FR" sz="1800" dirty="0" err="1"/>
              <a:t>adviezen</a:t>
            </a:r>
            <a:r>
              <a:rPr lang="fr-FR" sz="1800" dirty="0"/>
              <a:t>, </a:t>
            </a:r>
            <a:r>
              <a:rPr lang="fr-FR" sz="1800" dirty="0" err="1"/>
              <a:t>voorstellen</a:t>
            </a:r>
            <a:r>
              <a:rPr lang="fr-FR" sz="1800" dirty="0"/>
              <a:t>, </a:t>
            </a:r>
            <a:r>
              <a:rPr lang="fr-FR" sz="1800" dirty="0" err="1"/>
              <a:t>verslagen</a:t>
            </a:r>
            <a:r>
              <a:rPr lang="fr-FR" sz="1800" dirty="0"/>
              <a:t> en </a:t>
            </a:r>
            <a:r>
              <a:rPr lang="fr-FR" sz="1800" dirty="0" err="1"/>
              <a:t>activiteitenverslag</a:t>
            </a:r>
            <a:r>
              <a:rPr lang="fr-FR" sz="1800" dirty="0"/>
              <a:t> </a:t>
            </a:r>
          </a:p>
          <a:p>
            <a:pPr lvl="1" eaLnBrk="1" hangingPunct="1">
              <a:defRPr/>
            </a:pPr>
            <a:r>
              <a:rPr lang="fr-FR" sz="1800" dirty="0" err="1"/>
              <a:t>archiveren</a:t>
            </a:r>
            <a:endParaRPr lang="fr-FR" sz="1800" dirty="0"/>
          </a:p>
          <a:p>
            <a:pPr lvl="1" eaLnBrk="1" hangingPunct="1">
              <a:defRPr/>
            </a:pPr>
            <a:r>
              <a:rPr lang="fr-FR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448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dirty="0" err="1"/>
              <a:t>Procedure</a:t>
            </a:r>
            <a:endParaRPr lang="fr-FR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0222575"/>
              </p:ext>
            </p:extLst>
          </p:nvPr>
        </p:nvGraphicFramePr>
        <p:xfrm>
          <a:off x="683568" y="1700808"/>
          <a:ext cx="80648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7092280" y="320368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BE" sz="2000" dirty="0"/>
              <a:t> </a:t>
            </a:r>
            <a:r>
              <a:rPr lang="nl-BE" sz="1800" dirty="0"/>
              <a:t>UBEX</a:t>
            </a:r>
            <a:endParaRPr lang="nl-BE" sz="3200" dirty="0"/>
          </a:p>
        </p:txBody>
      </p:sp>
      <p:sp>
        <p:nvSpPr>
          <p:cNvPr id="6" name="PIJL-RECHTS 5"/>
          <p:cNvSpPr/>
          <p:nvPr/>
        </p:nvSpPr>
        <p:spPr bwMode="auto">
          <a:xfrm>
            <a:off x="6444208" y="3275692"/>
            <a:ext cx="504056" cy="2973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5425646" y="4417367"/>
            <a:ext cx="1378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Ontwerpadvies</a:t>
            </a:r>
            <a:endParaRPr lang="fr-FR" sz="1400" dirty="0"/>
          </a:p>
        </p:txBody>
      </p:sp>
      <p:sp>
        <p:nvSpPr>
          <p:cNvPr id="9" name="Gebogen pijl 8"/>
          <p:cNvSpPr/>
          <p:nvPr/>
        </p:nvSpPr>
        <p:spPr bwMode="auto">
          <a:xfrm rot="10800000">
            <a:off x="6937122" y="3679357"/>
            <a:ext cx="875238" cy="1117795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553182" y="5610726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err="1"/>
              <a:t>Beslissing</a:t>
            </a:r>
            <a:endParaRPr lang="fr-FR" sz="1600" dirty="0"/>
          </a:p>
        </p:txBody>
      </p:sp>
      <p:sp>
        <p:nvSpPr>
          <p:cNvPr id="11" name="Tekstvak 10"/>
          <p:cNvSpPr txBox="1"/>
          <p:nvPr/>
        </p:nvSpPr>
        <p:spPr>
          <a:xfrm>
            <a:off x="3156686" y="5641503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ADVIES</a:t>
            </a:r>
          </a:p>
        </p:txBody>
      </p:sp>
      <p:sp>
        <p:nvSpPr>
          <p:cNvPr id="12" name="PIJL-RECHTS 11"/>
          <p:cNvSpPr/>
          <p:nvPr/>
        </p:nvSpPr>
        <p:spPr bwMode="auto">
          <a:xfrm>
            <a:off x="7026054" y="5651956"/>
            <a:ext cx="504056" cy="29732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5879708" y="2833191"/>
            <a:ext cx="2292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Voorontwerp</a:t>
            </a:r>
            <a:r>
              <a:rPr lang="fr-FR" sz="1400" dirty="0"/>
              <a:t> van </a:t>
            </a:r>
            <a:r>
              <a:rPr lang="fr-FR" sz="1400" dirty="0" err="1"/>
              <a:t>advies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22318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/>
              <a:t>Procedure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4464496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eaLnBrk="1" hangingPunct="1">
              <a:defRPr/>
            </a:pPr>
            <a:r>
              <a:rPr lang="fr-FR" sz="2000" b="1" dirty="0"/>
              <a:t>HRPBW </a:t>
            </a:r>
            <a:r>
              <a:rPr lang="fr-FR" sz="2000" b="1" dirty="0" err="1"/>
              <a:t>door</a:t>
            </a:r>
            <a:r>
              <a:rPr lang="fr-FR" sz="2000" b="1" dirty="0"/>
              <a:t> </a:t>
            </a:r>
            <a:r>
              <a:rPr lang="fr-FR" sz="2000" b="1" dirty="0" err="1"/>
              <a:t>Minister</a:t>
            </a:r>
            <a:r>
              <a:rPr lang="fr-FR" sz="2000" b="1" dirty="0"/>
              <a:t> </a:t>
            </a:r>
            <a:r>
              <a:rPr lang="fr-FR" sz="2000" b="1" dirty="0" err="1"/>
              <a:t>gevat</a:t>
            </a:r>
            <a:r>
              <a:rPr lang="fr-FR" sz="2000" b="1" dirty="0"/>
              <a:t> </a:t>
            </a:r>
            <a:r>
              <a:rPr lang="fr-FR" sz="2000" b="1" dirty="0" err="1"/>
              <a:t>voor</a:t>
            </a:r>
            <a:r>
              <a:rPr lang="fr-FR" sz="2000" b="1" dirty="0"/>
              <a:t> </a:t>
            </a:r>
            <a:r>
              <a:rPr lang="fr-FR" sz="2000" b="1" dirty="0" err="1"/>
              <a:t>advies</a:t>
            </a:r>
            <a:endParaRPr lang="fr-FR" sz="2000" b="1" dirty="0"/>
          </a:p>
          <a:p>
            <a:pPr lvl="1" eaLnBrk="1" hangingPunct="1">
              <a:defRPr/>
            </a:pPr>
            <a:r>
              <a:rPr lang="fr-FR" sz="1800" dirty="0" err="1"/>
              <a:t>termijn</a:t>
            </a:r>
            <a:r>
              <a:rPr lang="fr-FR" sz="1800" dirty="0"/>
              <a:t>: 6 </a:t>
            </a:r>
            <a:r>
              <a:rPr lang="fr-FR" sz="1800" dirty="0" err="1"/>
              <a:t>maand</a:t>
            </a:r>
            <a:r>
              <a:rPr lang="fr-FR" sz="1800" dirty="0"/>
              <a:t> of 2 </a:t>
            </a:r>
            <a:r>
              <a:rPr lang="fr-FR" sz="1800" dirty="0" err="1"/>
              <a:t>maand</a:t>
            </a:r>
            <a:r>
              <a:rPr lang="fr-FR" sz="1800" dirty="0"/>
              <a:t> </a:t>
            </a:r>
            <a:r>
              <a:rPr lang="fr-FR" sz="1400" dirty="0"/>
              <a:t>(</a:t>
            </a:r>
            <a:r>
              <a:rPr lang="fr-FR" sz="1400" dirty="0" err="1"/>
              <a:t>dringend</a:t>
            </a:r>
            <a:r>
              <a:rPr lang="fr-FR" sz="1400" dirty="0"/>
              <a:t>)</a:t>
            </a:r>
          </a:p>
          <a:p>
            <a:pPr eaLnBrk="1" hangingPunct="1">
              <a:defRPr/>
            </a:pPr>
            <a:r>
              <a:rPr lang="fr-FR" sz="2000" b="1" dirty="0" err="1"/>
              <a:t>sociaal</a:t>
            </a:r>
            <a:r>
              <a:rPr lang="fr-FR" sz="2000" b="1" dirty="0"/>
              <a:t> </a:t>
            </a:r>
            <a:r>
              <a:rPr lang="fr-FR" sz="2000" b="1" dirty="0" err="1"/>
              <a:t>overleg</a:t>
            </a:r>
            <a:r>
              <a:rPr lang="fr-FR" sz="2000" b="1" dirty="0"/>
              <a:t> </a:t>
            </a:r>
            <a:r>
              <a:rPr lang="fr-FR" sz="2000" dirty="0"/>
              <a:t>(UBEX, CAH) </a:t>
            </a:r>
          </a:p>
          <a:p>
            <a:pPr lvl="1" eaLnBrk="1" hangingPunct="1">
              <a:defRPr/>
            </a:pPr>
            <a:r>
              <a:rPr lang="fr-FR" sz="1800" dirty="0" err="1"/>
              <a:t>opstellen</a:t>
            </a:r>
            <a:r>
              <a:rPr lang="fr-FR" sz="1800" dirty="0"/>
              <a:t> </a:t>
            </a:r>
            <a:r>
              <a:rPr lang="fr-FR" sz="1800" dirty="0" err="1"/>
              <a:t>voorontwerp</a:t>
            </a:r>
            <a:r>
              <a:rPr lang="fr-FR" sz="1800" dirty="0"/>
              <a:t> van </a:t>
            </a:r>
            <a:r>
              <a:rPr lang="fr-FR" sz="1800" dirty="0" err="1"/>
              <a:t>advies</a:t>
            </a:r>
            <a:endParaRPr lang="fr-FR" sz="1800" dirty="0"/>
          </a:p>
          <a:p>
            <a:pPr eaLnBrk="1" hangingPunct="1">
              <a:defRPr/>
            </a:pPr>
            <a:r>
              <a:rPr lang="fr-FR" sz="2000" b="1" dirty="0" err="1"/>
              <a:t>ontwerpadvies</a:t>
            </a:r>
            <a:r>
              <a:rPr lang="fr-FR" sz="2000" b="1" dirty="0"/>
              <a:t> </a:t>
            </a:r>
            <a:r>
              <a:rPr lang="fr-FR" sz="2000" b="1" dirty="0" err="1"/>
              <a:t>naar</a:t>
            </a:r>
            <a:r>
              <a:rPr lang="fr-FR" sz="2000" b="1" dirty="0"/>
              <a:t> HRPBW</a:t>
            </a:r>
          </a:p>
          <a:p>
            <a:pPr eaLnBrk="1" hangingPunct="1">
              <a:defRPr/>
            </a:pPr>
            <a:r>
              <a:rPr lang="fr-FR" sz="2000" b="1" dirty="0" err="1"/>
              <a:t>advies</a:t>
            </a:r>
            <a:r>
              <a:rPr lang="fr-FR" sz="2000" b="1" dirty="0"/>
              <a:t> </a:t>
            </a:r>
            <a:r>
              <a:rPr lang="fr-FR" sz="2000" b="1" dirty="0" err="1"/>
              <a:t>door</a:t>
            </a:r>
            <a:r>
              <a:rPr lang="fr-FR" sz="2000" b="1" dirty="0"/>
              <a:t> </a:t>
            </a:r>
            <a:r>
              <a:rPr lang="fr-FR" sz="2000" b="1" dirty="0" err="1"/>
              <a:t>sopa</a:t>
            </a:r>
            <a:r>
              <a:rPr lang="fr-FR" sz="2000" b="1" dirty="0"/>
              <a:t> HRPBW</a:t>
            </a:r>
          </a:p>
          <a:p>
            <a:pPr lvl="1" eaLnBrk="1" hangingPunct="1">
              <a:defRPr/>
            </a:pPr>
            <a:r>
              <a:rPr lang="fr-FR" sz="1800" dirty="0" err="1"/>
              <a:t>eenparig</a:t>
            </a:r>
            <a:r>
              <a:rPr lang="fr-FR" sz="1800" dirty="0"/>
              <a:t> (+ of -) </a:t>
            </a:r>
          </a:p>
          <a:p>
            <a:pPr lvl="1" eaLnBrk="1" hangingPunct="1">
              <a:defRPr/>
            </a:pPr>
            <a:r>
              <a:rPr lang="fr-FR" sz="1800" dirty="0" err="1"/>
              <a:t>verdeeld</a:t>
            </a:r>
            <a:r>
              <a:rPr lang="fr-FR" sz="1800" dirty="0"/>
              <a:t> </a:t>
            </a:r>
            <a:r>
              <a:rPr lang="fr-FR" sz="1400" dirty="0"/>
              <a:t>(</a:t>
            </a:r>
            <a:r>
              <a:rPr lang="nl-BE" sz="1400" dirty="0"/>
              <a:t>uiteenlopende standpunten)</a:t>
            </a:r>
            <a:endParaRPr lang="nl-BE" sz="1800" dirty="0"/>
          </a:p>
          <a:p>
            <a:pPr eaLnBrk="1" hangingPunct="1">
              <a:defRPr/>
            </a:pPr>
            <a:r>
              <a:rPr lang="nl-BE" sz="2000" b="1" dirty="0"/>
              <a:t>opmerkingen buitengewone leden op OKB of OMB </a:t>
            </a:r>
          </a:p>
          <a:p>
            <a:pPr eaLnBrk="1" hangingPunct="1">
              <a:defRPr/>
            </a:pPr>
            <a:r>
              <a:rPr lang="nl-BE" sz="2000" b="1" dirty="0"/>
              <a:t>publicatie advies</a:t>
            </a:r>
            <a:r>
              <a:rPr lang="nl-BE" sz="2000" dirty="0"/>
              <a:t>:  	</a:t>
            </a:r>
            <a:endParaRPr lang="fr-FR" sz="2000" dirty="0"/>
          </a:p>
          <a:p>
            <a:pPr eaLnBrk="1" hangingPunct="1">
              <a:defRPr/>
            </a:pPr>
            <a:endParaRPr lang="fr-FR" dirty="0"/>
          </a:p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Tekstvak 3"/>
          <p:cNvSpPr txBox="1"/>
          <p:nvPr/>
        </p:nvSpPr>
        <p:spPr>
          <a:xfrm>
            <a:off x="705612" y="5047958"/>
            <a:ext cx="828092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u="sng" dirty="0">
                <a:solidFill>
                  <a:srgbClr val="0033CC"/>
                </a:solidFill>
              </a:rPr>
              <a:t>www.werk.belgie.be</a:t>
            </a:r>
            <a:r>
              <a:rPr lang="nl-BE" dirty="0"/>
              <a:t> </a:t>
            </a:r>
            <a:r>
              <a:rPr lang="nl-BE" sz="900" dirty="0">
                <a:solidFill>
                  <a:srgbClr val="0033CC"/>
                </a:solidFill>
              </a:rPr>
              <a:t>(</a:t>
            </a:r>
            <a:r>
              <a:rPr lang="nl-BE" sz="900" dirty="0">
                <a:hlinkClick r:id="rId2"/>
              </a:rPr>
              <a:t>https://werk.belgie.be/nl/themas/sociaal-overleg/interprofessioneel-niveau/hoge-raad-voor-preventie-en-bescherming-op-het-0</a:t>
            </a:r>
            <a:r>
              <a:rPr lang="nl-BE" sz="900" dirty="0"/>
              <a:t> </a:t>
            </a:r>
            <a:r>
              <a:rPr lang="nl-BE" sz="900" dirty="0">
                <a:solidFill>
                  <a:srgbClr val="0033CC"/>
                </a:solidFill>
              </a:rPr>
              <a:t>)</a:t>
            </a:r>
          </a:p>
          <a:p>
            <a:r>
              <a:rPr lang="nl-BE" sz="1800" u="sng" dirty="0">
                <a:solidFill>
                  <a:srgbClr val="0033CC"/>
                </a:solidFill>
              </a:rPr>
              <a:t>www.emploi.belgique.be</a:t>
            </a:r>
            <a:r>
              <a:rPr lang="nl-BE" sz="2000" dirty="0">
                <a:solidFill>
                  <a:srgbClr val="0033CC"/>
                </a:solidFill>
              </a:rPr>
              <a:t> </a:t>
            </a:r>
            <a:r>
              <a:rPr lang="nl-BE" sz="900" dirty="0">
                <a:solidFill>
                  <a:srgbClr val="0033CC"/>
                </a:solidFill>
              </a:rPr>
              <a:t>(</a:t>
            </a:r>
            <a:r>
              <a:rPr lang="nl-BE" sz="900" dirty="0">
                <a:hlinkClick r:id="rId3"/>
              </a:rPr>
              <a:t>https://emploi.belgique.be/fr/themes/concertation-sociale/niveau-interprofessionnel/conseil-superieur-pour-la-prevention-et-la-0</a:t>
            </a:r>
            <a:r>
              <a:rPr lang="nl-BE" sz="900" dirty="0">
                <a:solidFill>
                  <a:srgbClr val="0033CC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0223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78640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/>
              <a:t>Belang</a:t>
            </a:r>
            <a:r>
              <a:rPr lang="fr-FR" dirty="0"/>
              <a:t> van </a:t>
            </a:r>
            <a:r>
              <a:rPr lang="fr-FR" dirty="0" err="1"/>
              <a:t>aanwezigheid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719520"/>
            <a:ext cx="8134672" cy="432048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/>
              <a:t>sopa</a:t>
            </a:r>
            <a:r>
              <a:rPr lang="fr-FR" b="1" dirty="0"/>
              <a:t> quorum </a:t>
            </a:r>
            <a:r>
              <a:rPr lang="fr-FR" b="1" dirty="0">
                <a:sym typeface="Wingdings" panose="05000000000000000000" pitchFamily="2" charset="2"/>
              </a:rPr>
              <a:t> </a:t>
            </a:r>
            <a:r>
              <a:rPr lang="fr-FR" b="1" dirty="0" err="1">
                <a:sym typeface="Wingdings" panose="05000000000000000000" pitchFamily="2" charset="2"/>
              </a:rPr>
              <a:t>g</a:t>
            </a:r>
            <a:r>
              <a:rPr lang="fr-FR" b="1" dirty="0" err="1"/>
              <a:t>eldig</a:t>
            </a:r>
            <a:r>
              <a:rPr lang="fr-FR" b="1" dirty="0"/>
              <a:t> </a:t>
            </a:r>
            <a:r>
              <a:rPr lang="fr-FR" b="1" dirty="0" err="1"/>
              <a:t>advies</a:t>
            </a:r>
            <a:endParaRPr lang="fr-FR" b="1" dirty="0"/>
          </a:p>
          <a:p>
            <a:pPr lvl="1" eaLnBrk="1" hangingPunct="1">
              <a:defRPr/>
            </a:pPr>
            <a:r>
              <a:rPr lang="fr-FR" sz="1600" dirty="0"/>
              <a:t>7 </a:t>
            </a:r>
            <a:r>
              <a:rPr lang="fr-FR" sz="1600" dirty="0" err="1"/>
              <a:t>werknemersvertegenwoordigers</a:t>
            </a:r>
            <a:r>
              <a:rPr lang="fr-FR" sz="1600" dirty="0"/>
              <a:t> (</a:t>
            </a:r>
            <a:r>
              <a:rPr lang="fr-FR" sz="1600" dirty="0" err="1"/>
              <a:t>gewone</a:t>
            </a:r>
            <a:r>
              <a:rPr lang="fr-FR" sz="1600" dirty="0"/>
              <a:t> of </a:t>
            </a:r>
            <a:r>
              <a:rPr lang="fr-FR" sz="1600" dirty="0" err="1"/>
              <a:t>plaatsvervangende</a:t>
            </a:r>
            <a:r>
              <a:rPr lang="fr-FR" sz="1600" dirty="0"/>
              <a:t> </a:t>
            </a:r>
            <a:r>
              <a:rPr lang="fr-FR" sz="1600" dirty="0" err="1"/>
              <a:t>leden</a:t>
            </a:r>
            <a:r>
              <a:rPr lang="fr-FR" sz="1600" dirty="0"/>
              <a:t>)</a:t>
            </a:r>
          </a:p>
          <a:p>
            <a:pPr lvl="1" eaLnBrk="1" hangingPunct="1">
              <a:defRPr/>
            </a:pPr>
            <a:r>
              <a:rPr lang="fr-FR" sz="1600" dirty="0"/>
              <a:t>7 </a:t>
            </a:r>
            <a:r>
              <a:rPr lang="fr-FR" sz="1600" dirty="0" err="1"/>
              <a:t>wergeversvertegenwoordigers</a:t>
            </a:r>
            <a:r>
              <a:rPr lang="fr-FR" sz="1600" dirty="0"/>
              <a:t> (</a:t>
            </a:r>
            <a:r>
              <a:rPr lang="fr-FR" sz="1600" dirty="0" err="1"/>
              <a:t>gewone</a:t>
            </a:r>
            <a:r>
              <a:rPr lang="fr-FR" sz="1600" dirty="0"/>
              <a:t> of </a:t>
            </a:r>
            <a:r>
              <a:rPr lang="fr-FR" sz="1600" dirty="0" err="1"/>
              <a:t>plaatsvervangende</a:t>
            </a:r>
            <a:r>
              <a:rPr lang="fr-FR" sz="1600" dirty="0"/>
              <a:t> </a:t>
            </a:r>
            <a:r>
              <a:rPr lang="fr-FR" sz="1600" dirty="0" err="1"/>
              <a:t>leden</a:t>
            </a:r>
            <a:r>
              <a:rPr lang="fr-FR" sz="1600" dirty="0"/>
              <a:t>) </a:t>
            </a:r>
          </a:p>
          <a:p>
            <a:pPr eaLnBrk="1" hangingPunct="1">
              <a:defRPr/>
            </a:pPr>
            <a:r>
              <a:rPr lang="fr-FR" b="1" dirty="0" err="1"/>
              <a:t>buitengewone</a:t>
            </a:r>
            <a:r>
              <a:rPr lang="fr-FR" b="1" dirty="0"/>
              <a:t> </a:t>
            </a:r>
            <a:r>
              <a:rPr lang="fr-FR" b="1" dirty="0" err="1"/>
              <a:t>leden</a:t>
            </a:r>
            <a:r>
              <a:rPr lang="fr-FR" b="1" dirty="0"/>
              <a:t> </a:t>
            </a:r>
            <a:r>
              <a:rPr lang="fr-FR" dirty="0"/>
              <a:t>(BGL)</a:t>
            </a:r>
          </a:p>
          <a:p>
            <a:pPr lvl="1" eaLnBrk="1" hangingPunct="1">
              <a:defRPr/>
            </a:pPr>
            <a:r>
              <a:rPr lang="fr-FR" sz="1600" dirty="0" err="1"/>
              <a:t>opmerkingen</a:t>
            </a:r>
            <a:r>
              <a:rPr lang="fr-FR" sz="1600" dirty="0"/>
              <a:t> over OKB/OMB </a:t>
            </a:r>
            <a:r>
              <a:rPr lang="fr-FR" sz="1600" dirty="0" err="1"/>
              <a:t>worden</a:t>
            </a:r>
            <a:r>
              <a:rPr lang="fr-FR" sz="1600" dirty="0"/>
              <a:t> </a:t>
            </a:r>
            <a:r>
              <a:rPr lang="fr-FR" sz="1600" dirty="0" err="1"/>
              <a:t>toegevoegd</a:t>
            </a:r>
            <a:r>
              <a:rPr lang="fr-FR" sz="1600" dirty="0"/>
              <a:t> </a:t>
            </a:r>
            <a:r>
              <a:rPr lang="fr-FR" sz="1600" dirty="0" err="1"/>
              <a:t>aan</a:t>
            </a:r>
            <a:r>
              <a:rPr lang="fr-FR" sz="1600" dirty="0"/>
              <a:t> het PV (</a:t>
            </a:r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dirty="0" err="1">
                <a:sym typeface="Wingdings" panose="05000000000000000000" pitchFamily="2" charset="2"/>
              </a:rPr>
              <a:t>Minister</a:t>
            </a:r>
            <a:r>
              <a:rPr lang="fr-FR" sz="1600" dirty="0">
                <a:sym typeface="Wingdings" panose="05000000000000000000" pitchFamily="2" charset="2"/>
              </a:rPr>
              <a:t>) </a:t>
            </a:r>
            <a:endParaRPr lang="fr-FR" sz="1600" dirty="0"/>
          </a:p>
          <a:p>
            <a:pPr eaLnBrk="1" hangingPunct="1">
              <a:defRPr/>
            </a:pPr>
            <a:r>
              <a:rPr lang="fr-FR" b="1" dirty="0" err="1"/>
              <a:t>elektronische</a:t>
            </a:r>
            <a:r>
              <a:rPr lang="fr-FR" b="1" dirty="0"/>
              <a:t> </a:t>
            </a:r>
            <a:r>
              <a:rPr lang="fr-FR" b="1" dirty="0" err="1"/>
              <a:t>procedure</a:t>
            </a:r>
            <a:endParaRPr lang="fr-FR" b="1" dirty="0"/>
          </a:p>
          <a:p>
            <a:pPr lvl="1" eaLnBrk="1" hangingPunct="1">
              <a:defRPr/>
            </a:pPr>
            <a:r>
              <a:rPr lang="fr-FR" sz="1600" dirty="0" err="1"/>
              <a:t>voor</a:t>
            </a:r>
            <a:r>
              <a:rPr lang="fr-FR" sz="1600" dirty="0"/>
              <a:t> </a:t>
            </a:r>
            <a:r>
              <a:rPr lang="fr-FR" sz="1600" dirty="0" err="1"/>
              <a:t>dringende</a:t>
            </a:r>
            <a:r>
              <a:rPr lang="fr-FR" sz="1600" dirty="0"/>
              <a:t> dossiers</a:t>
            </a:r>
          </a:p>
          <a:p>
            <a:pPr lvl="1" eaLnBrk="1" hangingPunct="1">
              <a:defRPr/>
            </a:pPr>
            <a:r>
              <a:rPr lang="fr-FR" sz="1600" u="sng" dirty="0" err="1"/>
              <a:t>sopa</a:t>
            </a:r>
            <a:r>
              <a:rPr lang="fr-FR" sz="1600" dirty="0"/>
              <a:t>: </a:t>
            </a:r>
            <a:r>
              <a:rPr lang="fr-FR" sz="1600" dirty="0" err="1"/>
              <a:t>geen</a:t>
            </a:r>
            <a:r>
              <a:rPr lang="fr-FR" sz="1600" dirty="0"/>
              <a:t> </a:t>
            </a:r>
            <a:r>
              <a:rPr lang="fr-FR" sz="1600" dirty="0" err="1"/>
              <a:t>mogelijkheid</a:t>
            </a:r>
            <a:r>
              <a:rPr lang="fr-FR" sz="1600" dirty="0"/>
              <a:t> om </a:t>
            </a:r>
            <a:r>
              <a:rPr lang="fr-FR" sz="1600" dirty="0" err="1"/>
              <a:t>ontwerpadvies</a:t>
            </a:r>
            <a:r>
              <a:rPr lang="fr-FR" sz="1600" dirty="0"/>
              <a:t> </a:t>
            </a:r>
            <a:r>
              <a:rPr lang="fr-FR" sz="1600" dirty="0" err="1"/>
              <a:t>aan</a:t>
            </a:r>
            <a:r>
              <a:rPr lang="fr-FR" sz="1600" dirty="0"/>
              <a:t> te </a:t>
            </a:r>
            <a:r>
              <a:rPr lang="fr-FR" sz="1600" dirty="0" err="1"/>
              <a:t>passen</a:t>
            </a:r>
            <a:r>
              <a:rPr lang="fr-FR" sz="1600" dirty="0"/>
              <a:t> </a:t>
            </a:r>
            <a:r>
              <a:rPr lang="fr-FR" sz="1600" dirty="0">
                <a:sym typeface="Wingdings" panose="05000000000000000000" pitchFamily="2" charset="2"/>
              </a:rPr>
              <a:t> quorum !</a:t>
            </a:r>
            <a:endParaRPr lang="fr-FR" sz="1600" dirty="0"/>
          </a:p>
          <a:p>
            <a:pPr lvl="1" eaLnBrk="1" hangingPunct="1">
              <a:defRPr/>
            </a:pPr>
            <a:r>
              <a:rPr lang="fr-FR" sz="1600" u="sng" dirty="0"/>
              <a:t>BGL</a:t>
            </a:r>
            <a:r>
              <a:rPr lang="fr-FR" sz="1600" dirty="0"/>
              <a:t>: </a:t>
            </a:r>
            <a:r>
              <a:rPr lang="fr-FR" sz="1600" dirty="0" err="1"/>
              <a:t>enkel</a:t>
            </a:r>
            <a:r>
              <a:rPr lang="fr-FR" sz="1600" dirty="0"/>
              <a:t> </a:t>
            </a:r>
            <a:r>
              <a:rPr lang="fr-FR" sz="1600" dirty="0" err="1"/>
              <a:t>opmerkingen</a:t>
            </a:r>
            <a:r>
              <a:rPr lang="fr-FR" sz="1600" dirty="0"/>
              <a:t> over OKB</a:t>
            </a:r>
          </a:p>
          <a:p>
            <a:pPr lvl="1" eaLnBrk="1" hangingPunct="1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0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/>
              <a:t>HRPBW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err="1"/>
              <a:t>sociaal</a:t>
            </a:r>
            <a:r>
              <a:rPr lang="fr-FR" b="1" dirty="0"/>
              <a:t> </a:t>
            </a:r>
            <a:r>
              <a:rPr lang="fr-FR" b="1" dirty="0" err="1"/>
              <a:t>overleg</a:t>
            </a:r>
            <a:r>
              <a:rPr lang="fr-FR" b="1" dirty="0"/>
              <a:t> </a:t>
            </a:r>
            <a:r>
              <a:rPr lang="fr-FR" b="1" dirty="0" err="1"/>
              <a:t>platform</a:t>
            </a:r>
            <a:r>
              <a:rPr lang="fr-FR" b="1" dirty="0"/>
              <a:t> </a:t>
            </a:r>
          </a:p>
          <a:p>
            <a:pPr lvl="1" eaLnBrk="1" hangingPunct="1">
              <a:defRPr/>
            </a:pPr>
            <a:r>
              <a:rPr lang="fr-FR" sz="2400" dirty="0"/>
              <a:t>sociale </a:t>
            </a:r>
            <a:r>
              <a:rPr lang="fr-FR" sz="2400" dirty="0" err="1"/>
              <a:t>partners</a:t>
            </a:r>
            <a:r>
              <a:rPr lang="fr-FR" sz="2400" dirty="0"/>
              <a:t> (</a:t>
            </a:r>
            <a:r>
              <a:rPr lang="fr-FR" sz="2400" dirty="0" err="1"/>
              <a:t>sopa</a:t>
            </a:r>
            <a:r>
              <a:rPr lang="fr-FR" sz="2400" dirty="0"/>
              <a:t>)</a:t>
            </a:r>
          </a:p>
          <a:p>
            <a:pPr lvl="1" eaLnBrk="1" hangingPunct="1">
              <a:defRPr/>
            </a:pPr>
            <a:r>
              <a:rPr lang="fr-FR" sz="2400" dirty="0" err="1"/>
              <a:t>deskundigen</a:t>
            </a:r>
            <a:r>
              <a:rPr lang="fr-FR" sz="2400" dirty="0"/>
              <a:t> (</a:t>
            </a:r>
            <a:r>
              <a:rPr lang="fr-FR" sz="2400" dirty="0" err="1"/>
              <a:t>buitengewone</a:t>
            </a:r>
            <a:r>
              <a:rPr lang="fr-FR" sz="2400" dirty="0"/>
              <a:t> en </a:t>
            </a:r>
            <a:r>
              <a:rPr lang="nl-BE" sz="2400" dirty="0"/>
              <a:t>permanente</a:t>
            </a:r>
            <a:r>
              <a:rPr lang="fr-FR" sz="2400" dirty="0"/>
              <a:t> </a:t>
            </a:r>
            <a:r>
              <a:rPr lang="fr-FR" sz="2400" dirty="0" err="1"/>
              <a:t>leden</a:t>
            </a:r>
            <a:r>
              <a:rPr lang="fr-FR" sz="2400" dirty="0"/>
              <a:t>)</a:t>
            </a:r>
          </a:p>
          <a:p>
            <a:pPr lvl="1" eaLnBrk="1" hangingPunct="1">
              <a:defRPr/>
            </a:pPr>
            <a:r>
              <a:rPr lang="fr-FR" sz="2400" dirty="0" err="1"/>
              <a:t>administratie</a:t>
            </a:r>
            <a:r>
              <a:rPr lang="fr-FR" sz="2400" dirty="0"/>
              <a:t> </a:t>
            </a:r>
          </a:p>
          <a:p>
            <a:pPr lvl="1" eaLnBrk="1" hangingPunct="1">
              <a:defRPr/>
            </a:pPr>
            <a:r>
              <a:rPr lang="fr-FR" sz="2400" dirty="0" err="1"/>
              <a:t>beleidscel</a:t>
            </a:r>
            <a:endParaRPr lang="fr-FR" sz="2400" dirty="0"/>
          </a:p>
          <a:p>
            <a:pPr eaLnBrk="1" hangingPunct="1">
              <a:defRPr/>
            </a:pPr>
            <a:r>
              <a:rPr lang="fr-FR" b="1" dirty="0"/>
              <a:t>over </a:t>
            </a:r>
            <a:r>
              <a:rPr lang="fr-FR" b="1" dirty="0" err="1"/>
              <a:t>reglementering</a:t>
            </a:r>
            <a:r>
              <a:rPr lang="fr-FR" b="1" dirty="0"/>
              <a:t> </a:t>
            </a:r>
            <a:r>
              <a:rPr lang="fr-FR" b="1" dirty="0" err="1"/>
              <a:t>i.k.v</a:t>
            </a:r>
            <a:r>
              <a:rPr lang="fr-FR" b="1" dirty="0"/>
              <a:t>. </a:t>
            </a:r>
            <a:r>
              <a:rPr lang="fr-FR" b="1" dirty="0" err="1"/>
              <a:t>welzijn</a:t>
            </a:r>
            <a:r>
              <a:rPr lang="fr-FR" b="1" dirty="0"/>
              <a:t> van de </a:t>
            </a:r>
            <a:r>
              <a:rPr lang="fr-FR" b="1" dirty="0" err="1"/>
              <a:t>werknemers</a:t>
            </a:r>
            <a:r>
              <a:rPr lang="fr-FR" b="1" dirty="0"/>
              <a:t> </a:t>
            </a:r>
            <a:r>
              <a:rPr lang="fr-FR" dirty="0"/>
              <a:t>(art. 4 </a:t>
            </a:r>
            <a:r>
              <a:rPr lang="fr-FR" dirty="0" err="1"/>
              <a:t>wet</a:t>
            </a:r>
            <a:r>
              <a:rPr lang="fr-FR" dirty="0"/>
              <a:t> 4/8/1996)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/>
              <a:t>Bevoegdheden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72816"/>
            <a:ext cx="7702624" cy="4536504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dirty="0" err="1"/>
              <a:t>formuleren</a:t>
            </a:r>
            <a:r>
              <a:rPr lang="fr-FR" sz="2800" b="1" dirty="0"/>
              <a:t> van </a:t>
            </a:r>
            <a:r>
              <a:rPr lang="fr-FR" sz="2800" b="1" dirty="0" err="1"/>
              <a:t>advies</a:t>
            </a:r>
            <a:r>
              <a:rPr lang="fr-FR" sz="2800" b="1" dirty="0"/>
              <a:t> over:</a:t>
            </a:r>
          </a:p>
          <a:p>
            <a:pPr lvl="1" eaLnBrk="1" hangingPunct="1">
              <a:defRPr/>
            </a:pPr>
            <a:r>
              <a:rPr lang="fr-FR" sz="2400" dirty="0" err="1"/>
              <a:t>reglementering</a:t>
            </a:r>
            <a:r>
              <a:rPr lang="fr-FR" sz="2400" dirty="0"/>
              <a:t> </a:t>
            </a:r>
            <a:r>
              <a:rPr lang="fr-FR" sz="2400" dirty="0" err="1"/>
              <a:t>i.k.v</a:t>
            </a:r>
            <a:r>
              <a:rPr lang="fr-FR" sz="2400" dirty="0"/>
              <a:t>. welzijn van de </a:t>
            </a:r>
            <a:r>
              <a:rPr lang="fr-FR" sz="2400" dirty="0" err="1"/>
              <a:t>werknemers</a:t>
            </a:r>
            <a:r>
              <a:rPr lang="fr-FR" sz="2400" dirty="0"/>
              <a:t> </a:t>
            </a:r>
          </a:p>
          <a:p>
            <a:pPr lvl="2" eaLnBrk="1" hangingPunct="1"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OKB</a:t>
            </a:r>
          </a:p>
          <a:p>
            <a:pPr lvl="2" eaLnBrk="1" hangingPunct="1">
              <a:defRPr/>
            </a:pP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OMB 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reglementair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karakter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pPr marL="914400" lvl="2" indent="0" eaLnBrk="1" hangingPunct="1">
              <a:buNone/>
              <a:defRPr/>
            </a:pP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</a:rPr>
              <a:t>ofwel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 op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</a:rPr>
              <a:t>vraag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 van de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</a:rPr>
              <a:t>Minister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</a:rPr>
              <a:t>ofwel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 op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</a:rPr>
              <a:t>eigen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accent6">
                    <a:lumMod val="75000"/>
                  </a:schemeClr>
                </a:solidFill>
              </a:rPr>
              <a:t>initiatief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defRPr/>
            </a:pPr>
            <a:r>
              <a:rPr lang="fr-FR" sz="2400" dirty="0" err="1"/>
              <a:t>jaarverslagen</a:t>
            </a:r>
            <a:r>
              <a:rPr lang="fr-FR" sz="2400" dirty="0"/>
              <a:t> AD TWW &amp; AD HUA </a:t>
            </a:r>
          </a:p>
          <a:p>
            <a:pPr eaLnBrk="1" hangingPunct="1">
              <a:defRPr/>
            </a:pPr>
            <a:r>
              <a:rPr lang="fr-FR" sz="2800" b="1" dirty="0" err="1"/>
              <a:t>opstellen</a:t>
            </a:r>
            <a:r>
              <a:rPr lang="fr-FR" sz="2800" b="1" dirty="0"/>
              <a:t> van </a:t>
            </a:r>
            <a:r>
              <a:rPr lang="fr-FR" sz="2800" b="1" dirty="0" err="1"/>
              <a:t>een</a:t>
            </a:r>
            <a:r>
              <a:rPr lang="fr-FR" sz="2800" b="1" dirty="0"/>
              <a:t> </a:t>
            </a:r>
            <a:r>
              <a:rPr lang="fr-FR" sz="2800" b="1" dirty="0" err="1"/>
              <a:t>activiteitenverslag</a:t>
            </a:r>
            <a:endParaRPr lang="fr-FR" sz="2800" b="1" dirty="0"/>
          </a:p>
          <a:p>
            <a:pPr lvl="1" eaLnBrk="1" hangingPunct="1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62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dirty="0">
                <a:sym typeface="Wingdings" panose="05000000000000000000" pitchFamily="2" charset="2"/>
              </a:rPr>
              <a:t></a:t>
            </a:r>
            <a:r>
              <a:rPr lang="fr-FR" dirty="0"/>
              <a:t> NAR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474642"/>
            <a:ext cx="7776864" cy="4392488"/>
          </a:xfrm>
        </p:spPr>
        <p:txBody>
          <a:bodyPr/>
          <a:lstStyle/>
          <a:p>
            <a:pPr eaLnBrk="1" hangingPunct="1">
              <a:defRPr/>
            </a:pPr>
            <a:r>
              <a:rPr lang="nl-BE" b="1" dirty="0">
                <a:sym typeface="Wingdings" panose="05000000000000000000" pitchFamily="2" charset="2"/>
              </a:rPr>
              <a:t>alle wetsontwerpen </a:t>
            </a:r>
            <a:r>
              <a:rPr lang="nl-BE" sz="1800" dirty="0">
                <a:sym typeface="Wingdings" panose="05000000000000000000" pitchFamily="2" charset="2"/>
              </a:rPr>
              <a:t>(ook welzijn)</a:t>
            </a:r>
          </a:p>
          <a:p>
            <a:pPr eaLnBrk="1" hangingPunct="1">
              <a:defRPr/>
            </a:pPr>
            <a:r>
              <a:rPr lang="nl-BE" b="1" dirty="0">
                <a:sym typeface="Wingdings" panose="05000000000000000000" pitchFamily="2" charset="2"/>
              </a:rPr>
              <a:t>adviezen &amp; voorstellen</a:t>
            </a:r>
          </a:p>
          <a:p>
            <a:pPr lvl="2" eaLnBrk="1" hangingPunct="1">
              <a:defRPr/>
            </a:pPr>
            <a:r>
              <a:rPr lang="nl-BE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algemene arbeidsvoorwaarden</a:t>
            </a:r>
          </a:p>
          <a:p>
            <a:pPr lvl="2" eaLnBrk="1" hangingPunct="1">
              <a:defRPr/>
            </a:pPr>
            <a:r>
              <a:rPr lang="nl-BE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sociale vraagstukken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nl-BE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2" eaLnBrk="1" hangingPunct="1">
              <a:defRPr/>
            </a:pPr>
            <a:r>
              <a:rPr lang="nl-BE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individueel &amp; collectief arbeidsrecht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  <a:endParaRPr lang="nl-BE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2" eaLnBrk="1" hangingPunct="1">
              <a:defRPr/>
            </a:pPr>
            <a:r>
              <a:rPr lang="nl-BE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socialezekerheidsrecht</a:t>
            </a:r>
          </a:p>
          <a:p>
            <a:pPr eaLnBrk="1" hangingPunct="1">
              <a:defRPr/>
            </a:pPr>
            <a:r>
              <a:rPr lang="nl-BE" b="1" dirty="0">
                <a:sym typeface="Wingdings" panose="05000000000000000000" pitchFamily="2" charset="2"/>
              </a:rPr>
              <a:t>CAO</a:t>
            </a:r>
            <a:r>
              <a:rPr lang="nl-BE" dirty="0">
                <a:sym typeface="Wingdings" panose="05000000000000000000" pitchFamily="2" charset="2"/>
              </a:rPr>
              <a:t> </a:t>
            </a:r>
            <a:r>
              <a:rPr lang="nl-BE" sz="1800" dirty="0">
                <a:sym typeface="Wingdings" panose="05000000000000000000" pitchFamily="2" charset="2"/>
              </a:rPr>
              <a:t>(collectieve arbeidsovereenkomsten)</a:t>
            </a:r>
            <a:r>
              <a:rPr lang="nl-BE" sz="2800" dirty="0">
                <a:sym typeface="Wingdings" panose="05000000000000000000" pitchFamily="2" charset="2"/>
              </a:rPr>
              <a:t> </a:t>
            </a:r>
            <a:endParaRPr lang="fr-FR" sz="1800" dirty="0">
              <a:sym typeface="Wingdings" panose="05000000000000000000" pitchFamily="2" charset="2"/>
            </a:endParaRPr>
          </a:p>
          <a:p>
            <a:pPr lvl="2" eaLnBrk="1" hangingPunct="1">
              <a:defRPr/>
            </a:pPr>
            <a:r>
              <a:rPr lang="nl-BE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geheel economische bedrijvigheid of voor één van de bedrijfstakken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dirty="0" err="1"/>
              <a:t>Organisatie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264940"/>
            <a:ext cx="8346198" cy="4328120"/>
          </a:xfrm>
        </p:spPr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fr-FR" sz="2800" b="1" dirty="0"/>
              <a:t>HRPBW</a:t>
            </a:r>
            <a:r>
              <a:rPr lang="nl-BE" sz="2800" dirty="0"/>
              <a:t> 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nl-BE" sz="2400" dirty="0"/>
              <a:t>Plenaire vergadering Hoge Raad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nl-BE" sz="2800" b="1" dirty="0"/>
              <a:t>UBEX</a:t>
            </a:r>
            <a:r>
              <a:rPr lang="nl-BE" sz="2800" dirty="0"/>
              <a:t> 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nl-BE" sz="2400" dirty="0"/>
              <a:t>uitvoerend bureau (dagelijks bestuur) 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nl-BE" sz="2800" b="1" dirty="0"/>
              <a:t>Vaste Commissies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nl-BE" sz="2400" dirty="0"/>
              <a:t>Sensibilisatie en Communicatie, Tarieven en Prestaties &amp; Bouw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nl-BE" sz="2800" b="1" dirty="0"/>
              <a:t>Vaste Operationele Commissie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nl-BE" sz="2800" b="1" dirty="0"/>
              <a:t>CAH</a:t>
            </a:r>
            <a:r>
              <a:rPr lang="nl-BE" sz="2800" dirty="0"/>
              <a:t> 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nl-BE" sz="2400" dirty="0"/>
              <a:t>commissies ad hoc 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nl-BE" sz="2800" b="1" dirty="0"/>
              <a:t>secretariaat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0223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dirty="0"/>
              <a:t>HRPBW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4680520"/>
          </a:xfrm>
        </p:spPr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fr-FR" sz="2400" b="1" dirty="0" err="1"/>
              <a:t>Voorzitter</a:t>
            </a:r>
            <a:r>
              <a:rPr lang="fr-FR" sz="2400" dirty="0"/>
              <a:t>: Karel Van Damme </a:t>
            </a:r>
            <a:endParaRPr lang="fr-FR" sz="3600" dirty="0"/>
          </a:p>
          <a:p>
            <a:pPr eaLnBrk="1" hangingPunct="1">
              <a:spcBef>
                <a:spcPts val="300"/>
              </a:spcBef>
              <a:defRPr/>
            </a:pPr>
            <a:r>
              <a:rPr lang="fr-FR" sz="2400" b="1" dirty="0" err="1"/>
              <a:t>Ondervoorzitters</a:t>
            </a:r>
            <a:r>
              <a:rPr lang="fr-FR" sz="2400" dirty="0"/>
              <a:t>: </a:t>
            </a:r>
            <a:r>
              <a:rPr lang="fr-FR" sz="1800" dirty="0"/>
              <a:t>DG HUA &amp; DG TWW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fr-FR" sz="2400" b="1" dirty="0" err="1"/>
              <a:t>leden</a:t>
            </a:r>
            <a:r>
              <a:rPr lang="fr-FR" sz="2400" dirty="0"/>
              <a:t>:</a:t>
            </a:r>
          </a:p>
          <a:p>
            <a:pPr lvl="1" eaLnBrk="1" hangingPunct="1">
              <a:spcBef>
                <a:spcPts val="200"/>
              </a:spcBef>
              <a:defRPr/>
            </a:pPr>
            <a:r>
              <a:rPr lang="fr-FR" sz="1600" dirty="0"/>
              <a:t>13 </a:t>
            </a:r>
            <a:r>
              <a:rPr lang="fr-FR" sz="1600" dirty="0" err="1"/>
              <a:t>gewone</a:t>
            </a:r>
            <a:r>
              <a:rPr lang="fr-FR" sz="1600" dirty="0"/>
              <a:t> en 13 </a:t>
            </a:r>
            <a:r>
              <a:rPr lang="fr-FR" sz="1600" dirty="0" err="1"/>
              <a:t>plaatsvervangende</a:t>
            </a:r>
            <a:r>
              <a:rPr lang="fr-FR" sz="1600" dirty="0"/>
              <a:t> - </a:t>
            </a:r>
            <a:r>
              <a:rPr lang="nl-BE" sz="1600" dirty="0">
                <a:solidFill>
                  <a:srgbClr val="CC6600"/>
                </a:solidFill>
              </a:rPr>
              <a:t>werknemersorganisaties</a:t>
            </a:r>
            <a:endParaRPr lang="fr-FR" sz="1600" dirty="0">
              <a:solidFill>
                <a:srgbClr val="CC6600"/>
              </a:solidFill>
            </a:endParaRPr>
          </a:p>
          <a:p>
            <a:pPr lvl="1" eaLnBrk="1" hangingPunct="1">
              <a:spcBef>
                <a:spcPts val="200"/>
              </a:spcBef>
              <a:defRPr/>
            </a:pPr>
            <a:r>
              <a:rPr lang="fr-FR" sz="1600" dirty="0"/>
              <a:t>13 </a:t>
            </a:r>
            <a:r>
              <a:rPr lang="fr-FR" sz="1600" dirty="0" err="1"/>
              <a:t>gewone</a:t>
            </a:r>
            <a:r>
              <a:rPr lang="fr-FR" sz="1600" dirty="0"/>
              <a:t> en 13 </a:t>
            </a:r>
            <a:r>
              <a:rPr lang="fr-FR" sz="1600" dirty="0" err="1"/>
              <a:t>plaatsvervangende</a:t>
            </a:r>
            <a:r>
              <a:rPr lang="fr-FR" sz="1600" dirty="0"/>
              <a:t> - </a:t>
            </a:r>
            <a:r>
              <a:rPr lang="nl-BE" sz="1600" dirty="0">
                <a:solidFill>
                  <a:srgbClr val="CC6600"/>
                </a:solidFill>
              </a:rPr>
              <a:t>werkgeversorganisaties</a:t>
            </a:r>
            <a:endParaRPr lang="fr-FR" sz="1600" dirty="0">
              <a:solidFill>
                <a:srgbClr val="CC6600"/>
              </a:solidFill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lang="nl-BE" sz="2400" b="1" dirty="0"/>
              <a:t>buitengewone leden</a:t>
            </a:r>
            <a:r>
              <a:rPr lang="nl-BE" sz="2400" dirty="0"/>
              <a:t>:</a:t>
            </a:r>
          </a:p>
          <a:p>
            <a:pPr lvl="1" eaLnBrk="1" hangingPunct="1">
              <a:spcBef>
                <a:spcPts val="200"/>
              </a:spcBef>
              <a:defRPr/>
            </a:pPr>
            <a:r>
              <a:rPr lang="nl-BE" sz="1600" dirty="0"/>
              <a:t>14 benoemde personen: vertegenwoordigers van verenigingen actief in welzijn op het werk </a:t>
            </a:r>
            <a:endParaRPr lang="fr-BE" sz="1600" dirty="0"/>
          </a:p>
          <a:p>
            <a:pPr lvl="2" eaLnBrk="1" hangingPunct="1">
              <a:spcBef>
                <a:spcPts val="200"/>
              </a:spcBef>
              <a:defRPr/>
            </a:pPr>
            <a:r>
              <a:rPr lang="nl-BE" sz="1400" dirty="0">
                <a:solidFill>
                  <a:schemeClr val="accent6">
                    <a:lumMod val="75000"/>
                  </a:schemeClr>
                </a:solidFill>
              </a:rPr>
              <a:t>kunnen GEEN vervanger aanduiden WEL bemerkingen &amp; voorstellen agendapunten schriftelijk meedelen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nl-BE" sz="2400" b="1" dirty="0"/>
              <a:t>permanente deskundige</a:t>
            </a:r>
            <a:r>
              <a:rPr lang="nl-BE" sz="2400" dirty="0"/>
              <a:t>:</a:t>
            </a:r>
          </a:p>
          <a:p>
            <a:pPr lvl="1" eaLnBrk="1" hangingPunct="1">
              <a:defRPr/>
            </a:pPr>
            <a:r>
              <a:rPr lang="nl-BE" sz="1600" dirty="0"/>
              <a:t>1 FEDRIS</a:t>
            </a:r>
          </a:p>
          <a:p>
            <a:pPr eaLnBrk="1" hangingPunct="1">
              <a:defRPr/>
            </a:pPr>
            <a:r>
              <a:rPr lang="fr-FR" sz="2400" b="1" dirty="0" err="1"/>
              <a:t>ambtenaren</a:t>
            </a:r>
            <a:r>
              <a:rPr lang="fr-FR" sz="2400" b="1" dirty="0"/>
              <a:t> AD HUA &amp; AD TWW</a:t>
            </a:r>
          </a:p>
          <a:p>
            <a:pPr eaLnBrk="1" hangingPunct="1">
              <a:spcBef>
                <a:spcPts val="300"/>
              </a:spcBef>
              <a:defRPr/>
            </a:pPr>
            <a:r>
              <a:rPr lang="nl-BE" sz="2400" b="1" dirty="0"/>
              <a:t>secretariaat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40223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dirty="0"/>
              <a:t>UBEX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608512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/>
              <a:t>Voorzitter</a:t>
            </a:r>
            <a:r>
              <a:rPr lang="fr-FR" dirty="0"/>
              <a:t>: </a:t>
            </a:r>
            <a:r>
              <a:rPr lang="fr-FR" sz="2000" dirty="0"/>
              <a:t>Karel Van Damme</a:t>
            </a:r>
          </a:p>
          <a:p>
            <a:pPr eaLnBrk="1" hangingPunct="1">
              <a:defRPr/>
            </a:pPr>
            <a:r>
              <a:rPr lang="fr-FR" b="1" dirty="0" err="1"/>
              <a:t>leden</a:t>
            </a:r>
            <a:r>
              <a:rPr lang="fr-FR" dirty="0"/>
              <a:t>:</a:t>
            </a:r>
          </a:p>
          <a:p>
            <a:pPr lvl="1" eaLnBrk="1" hangingPunct="1">
              <a:defRPr/>
            </a:pPr>
            <a:r>
              <a:rPr lang="fr-FR" sz="2400" dirty="0"/>
              <a:t>4 </a:t>
            </a:r>
            <a:r>
              <a:rPr lang="nl-BE" sz="2400" dirty="0"/>
              <a:t>werknemersvertegenwoordigers</a:t>
            </a:r>
          </a:p>
          <a:p>
            <a:pPr lvl="1" eaLnBrk="1" hangingPunct="1">
              <a:defRPr/>
            </a:pPr>
            <a:r>
              <a:rPr lang="fr-FR" sz="2400" dirty="0"/>
              <a:t>4  </a:t>
            </a:r>
            <a:r>
              <a:rPr lang="nl-BE" sz="2400" dirty="0"/>
              <a:t>werkgeversvertegenwoordigers</a:t>
            </a:r>
          </a:p>
          <a:p>
            <a:pPr lvl="1" eaLnBrk="1" hangingPunct="1">
              <a:defRPr/>
            </a:pPr>
            <a:r>
              <a:rPr lang="fr-FR" sz="2400" dirty="0" err="1"/>
              <a:t>ambtenaren</a:t>
            </a:r>
            <a:r>
              <a:rPr lang="fr-FR" sz="2400" dirty="0"/>
              <a:t> AD HUA &amp; AD TWW</a:t>
            </a:r>
            <a:endParaRPr lang="nl-BE" sz="2400" dirty="0"/>
          </a:p>
          <a:p>
            <a:pPr lvl="1" eaLnBrk="1" hangingPunct="1">
              <a:defRPr/>
            </a:pPr>
            <a:r>
              <a:rPr lang="nl-BE" sz="2400" dirty="0"/>
              <a:t>secretariaat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86108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FR" dirty="0"/>
              <a:t>UBEX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517651"/>
            <a:ext cx="7772400" cy="4608512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 err="1"/>
              <a:t>Opdrachten</a:t>
            </a:r>
            <a:r>
              <a:rPr lang="fr-FR" b="1" dirty="0"/>
              <a:t> </a:t>
            </a:r>
            <a:r>
              <a:rPr lang="fr-FR" b="1" dirty="0" err="1"/>
              <a:t>i.k.v</a:t>
            </a:r>
            <a:r>
              <a:rPr lang="fr-FR" b="1" dirty="0"/>
              <a:t>. </a:t>
            </a:r>
            <a:r>
              <a:rPr lang="fr-FR" b="1" dirty="0" err="1"/>
              <a:t>werkzaamheden</a:t>
            </a:r>
            <a:r>
              <a:rPr lang="fr-FR" b="1" dirty="0"/>
              <a:t> HRPBW</a:t>
            </a:r>
            <a:r>
              <a:rPr lang="fr-FR" dirty="0"/>
              <a:t>:</a:t>
            </a:r>
            <a:endParaRPr lang="fr-FR" sz="2000" dirty="0"/>
          </a:p>
          <a:p>
            <a:pPr lvl="1" eaLnBrk="1" hangingPunct="1">
              <a:defRPr/>
            </a:pPr>
            <a:r>
              <a:rPr lang="fr-FR" sz="2400" dirty="0" err="1"/>
              <a:t>vaststellen</a:t>
            </a:r>
            <a:r>
              <a:rPr lang="fr-FR" sz="2400"/>
              <a:t> agenda HRPBW</a:t>
            </a:r>
            <a:endParaRPr lang="nl-BE" sz="2400" dirty="0"/>
          </a:p>
          <a:p>
            <a:pPr lvl="1" eaLnBrk="1" hangingPunct="1">
              <a:defRPr/>
            </a:pPr>
            <a:r>
              <a:rPr lang="fr-FR" sz="2400" dirty="0" err="1"/>
              <a:t>vaststellen</a:t>
            </a:r>
            <a:r>
              <a:rPr lang="fr-FR" sz="2400" dirty="0"/>
              <a:t> </a:t>
            </a:r>
            <a:r>
              <a:rPr lang="fr-FR" sz="2400" dirty="0" err="1"/>
              <a:t>procedure</a:t>
            </a:r>
            <a:r>
              <a:rPr lang="fr-FR" sz="2400" dirty="0"/>
              <a:t> van </a:t>
            </a:r>
            <a:r>
              <a:rPr lang="fr-FR" sz="2400" dirty="0" err="1"/>
              <a:t>onderzoek</a:t>
            </a:r>
            <a:r>
              <a:rPr lang="fr-FR" sz="2400" dirty="0"/>
              <a:t> (UBEX, CAH)</a:t>
            </a:r>
          </a:p>
          <a:p>
            <a:pPr lvl="1" eaLnBrk="1" hangingPunct="1">
              <a:defRPr/>
            </a:pPr>
            <a:r>
              <a:rPr lang="fr-FR" sz="2400" dirty="0" err="1"/>
              <a:t>voorbereiden</a:t>
            </a:r>
            <a:r>
              <a:rPr lang="fr-FR" sz="2400" dirty="0"/>
              <a:t> van de </a:t>
            </a:r>
            <a:r>
              <a:rPr lang="fr-FR" sz="2400" dirty="0" err="1"/>
              <a:t>bespreking</a:t>
            </a:r>
            <a:r>
              <a:rPr lang="fr-FR" sz="2400" dirty="0"/>
              <a:t> van de </a:t>
            </a:r>
            <a:r>
              <a:rPr lang="fr-FR" sz="2400" dirty="0" err="1"/>
              <a:t>ontwerpen</a:t>
            </a:r>
            <a:r>
              <a:rPr lang="fr-FR" sz="2400" dirty="0"/>
              <a:t> van </a:t>
            </a:r>
            <a:r>
              <a:rPr lang="fr-FR" sz="2400" dirty="0" err="1"/>
              <a:t>besluit</a:t>
            </a:r>
            <a:endParaRPr lang="fr-FR" sz="2400" dirty="0"/>
          </a:p>
          <a:p>
            <a:pPr lvl="1" eaLnBrk="1" hangingPunct="1">
              <a:defRPr/>
            </a:pPr>
            <a:r>
              <a:rPr lang="fr-FR" sz="2400" dirty="0" err="1"/>
              <a:t>voorbereiden</a:t>
            </a:r>
            <a:r>
              <a:rPr lang="fr-FR" sz="2400" dirty="0"/>
              <a:t> </a:t>
            </a:r>
            <a:r>
              <a:rPr lang="fr-FR" sz="2400" dirty="0" err="1"/>
              <a:t>ontwerpen</a:t>
            </a:r>
            <a:r>
              <a:rPr lang="fr-FR" sz="2400" dirty="0"/>
              <a:t> van </a:t>
            </a:r>
            <a:r>
              <a:rPr lang="fr-FR" sz="2400" dirty="0" err="1"/>
              <a:t>adviezen</a:t>
            </a:r>
            <a:endParaRPr lang="fr-FR" sz="2400" dirty="0"/>
          </a:p>
          <a:p>
            <a:pPr lvl="1" eaLnBrk="1" hangingPunct="1">
              <a:defRPr/>
            </a:pPr>
            <a:r>
              <a:rPr lang="fr-FR" sz="2400" dirty="0"/>
              <a:t>er </a:t>
            </a:r>
            <a:r>
              <a:rPr lang="fr-FR" sz="2400" dirty="0" err="1"/>
              <a:t>voor</a:t>
            </a:r>
            <a:r>
              <a:rPr lang="fr-FR" sz="2400" dirty="0"/>
              <a:t> </a:t>
            </a:r>
            <a:r>
              <a:rPr lang="fr-FR" sz="2400" dirty="0" err="1"/>
              <a:t>zorgen</a:t>
            </a:r>
            <a:r>
              <a:rPr lang="fr-FR" sz="2400" dirty="0"/>
              <a:t> </a:t>
            </a:r>
            <a:r>
              <a:rPr lang="fr-FR" sz="2400" dirty="0" err="1"/>
              <a:t>dat</a:t>
            </a:r>
            <a:r>
              <a:rPr lang="fr-FR" sz="2400" dirty="0"/>
              <a:t> de </a:t>
            </a:r>
            <a:r>
              <a:rPr lang="fr-FR" sz="2400" dirty="0" err="1"/>
              <a:t>beslissingen</a:t>
            </a:r>
            <a:r>
              <a:rPr lang="fr-FR" sz="2400" dirty="0"/>
              <a:t> van de </a:t>
            </a:r>
            <a:r>
              <a:rPr lang="fr-FR" sz="2400" dirty="0" err="1"/>
              <a:t>Hoge</a:t>
            </a:r>
            <a:r>
              <a:rPr lang="fr-FR" sz="2400" dirty="0"/>
              <a:t> </a:t>
            </a:r>
            <a:r>
              <a:rPr lang="fr-FR" sz="2400" dirty="0" err="1"/>
              <a:t>Raad</a:t>
            </a:r>
            <a:r>
              <a:rPr lang="fr-FR" sz="2400" dirty="0"/>
              <a:t> </a:t>
            </a:r>
            <a:r>
              <a:rPr lang="fr-FR" sz="2400" dirty="0" err="1"/>
              <a:t>worden</a:t>
            </a:r>
            <a:r>
              <a:rPr lang="fr-FR" sz="2400" dirty="0"/>
              <a:t> </a:t>
            </a:r>
            <a:r>
              <a:rPr lang="fr-FR" sz="2400" dirty="0" err="1"/>
              <a:t>uitgevoerd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869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7808" y="769519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BE" dirty="0"/>
              <a:t>	VCCP 	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35088"/>
            <a:ext cx="8496944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 dirty="0"/>
              <a:t>VCCP - Promo </a:t>
            </a:r>
          </a:p>
          <a:p>
            <a:pPr lvl="1" eaLnBrk="1" hangingPunct="1">
              <a:defRPr/>
            </a:pPr>
            <a:r>
              <a:rPr lang="fr-FR" sz="2400" b="1" dirty="0" err="1"/>
              <a:t>Voorzitter</a:t>
            </a:r>
            <a:r>
              <a:rPr lang="fr-FR" sz="2400" dirty="0"/>
              <a:t>: </a:t>
            </a:r>
            <a:r>
              <a:rPr lang="fr-FR" sz="1600" dirty="0" err="1"/>
              <a:t>Dir</a:t>
            </a:r>
            <a:r>
              <a:rPr lang="fr-FR" sz="1600" dirty="0"/>
              <a:t>. </a:t>
            </a:r>
            <a:r>
              <a:rPr lang="fr-FR" sz="1600" dirty="0" err="1"/>
              <a:t>Gen</a:t>
            </a:r>
            <a:r>
              <a:rPr lang="fr-FR" sz="1600" dirty="0"/>
              <a:t>. AD HUA</a:t>
            </a:r>
            <a:endParaRPr lang="fr-FR" sz="2400" dirty="0"/>
          </a:p>
          <a:p>
            <a:pPr lvl="1" eaLnBrk="1" hangingPunct="1">
              <a:defRPr/>
            </a:pPr>
            <a:r>
              <a:rPr lang="nl-BE" sz="2400" b="1" dirty="0"/>
              <a:t>leden</a:t>
            </a:r>
            <a:r>
              <a:rPr lang="nl-BE" sz="2400" dirty="0"/>
              <a:t>: 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chemeClr val="accent6">
                    <a:lumMod val="75000"/>
                  </a:schemeClr>
                </a:solidFill>
              </a:rPr>
              <a:t>leden</a:t>
            </a:r>
          </a:p>
          <a:p>
            <a:pPr lvl="2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chemeClr val="accent6">
                    <a:lumMod val="75000"/>
                  </a:schemeClr>
                </a:solidFill>
              </a:rPr>
              <a:t>secretarissen van de provinciale comités (of adjuncten)</a:t>
            </a:r>
            <a:endParaRPr lang="fr-BE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2" eaLnBrk="1" hangingPunct="1">
              <a:spcBef>
                <a:spcPts val="0"/>
              </a:spcBef>
              <a:defRPr/>
            </a:pPr>
            <a:r>
              <a:rPr lang="nl-BE" sz="1600" dirty="0">
                <a:solidFill>
                  <a:schemeClr val="accent6">
                    <a:lumMod val="75000"/>
                  </a:schemeClr>
                </a:solidFill>
              </a:rPr>
              <a:t>ambtenaren belast leiding van 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Promo &amp; DIOVAR </a:t>
            </a:r>
            <a:endParaRPr lang="nl-BE" sz="1600" dirty="0">
              <a:solidFill>
                <a:schemeClr val="accent6">
                  <a:lumMod val="75000"/>
                </a:schemeClr>
              </a:solidFill>
            </a:endParaRPr>
          </a:p>
          <a:p>
            <a:pPr lvl="2" eaLnBrk="1" hangingPunct="1">
              <a:spcBef>
                <a:spcPts val="0"/>
              </a:spcBef>
              <a:defRPr/>
            </a:pPr>
            <a:r>
              <a:rPr lang="fr-FR" sz="1600" dirty="0" err="1">
                <a:solidFill>
                  <a:schemeClr val="accent6">
                    <a:lumMod val="75000"/>
                  </a:schemeClr>
                </a:solidFill>
              </a:rPr>
              <a:t>ambtenaren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</a:rPr>
              <a:t> AD HUA &amp; AD TWW</a:t>
            </a:r>
          </a:p>
          <a:p>
            <a:pPr lvl="1" eaLnBrk="1" hangingPunct="1">
              <a:defRPr/>
            </a:pPr>
            <a:r>
              <a:rPr lang="nl-BE" sz="2400" b="1" dirty="0"/>
              <a:t>opdrachten</a:t>
            </a:r>
            <a:r>
              <a:rPr lang="nl-BE" sz="2400" dirty="0"/>
              <a:t>: </a:t>
            </a:r>
          </a:p>
          <a:p>
            <a:pPr lvl="2" eaLnBrk="1" hangingPunct="1">
              <a:defRPr/>
            </a:pPr>
            <a:r>
              <a:rPr lang="nl-BE" sz="1600" dirty="0">
                <a:solidFill>
                  <a:schemeClr val="tx1"/>
                </a:solidFill>
              </a:rPr>
              <a:t>evaluatie acties over communicatie m.b.t. welzijn </a:t>
            </a:r>
          </a:p>
          <a:p>
            <a:pPr lvl="2" eaLnBrk="1" hangingPunct="1">
              <a:defRPr/>
            </a:pPr>
            <a:r>
              <a:rPr lang="nl-BE" sz="1600" dirty="0">
                <a:solidFill>
                  <a:schemeClr val="tx1"/>
                </a:solidFill>
              </a:rPr>
              <a:t>advies en voorstellen over communicatie &amp; onderzoek welzijn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915816" y="620688"/>
            <a:ext cx="4464496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4053" dir="3542175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CC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nl-BE" sz="2000" kern="0" dirty="0"/>
              <a:t>Sensibilisatie &amp; Communicatie</a:t>
            </a:r>
            <a:endParaRPr lang="fr-FR" sz="2000" kern="0" dirty="0"/>
          </a:p>
        </p:txBody>
      </p:sp>
    </p:spTree>
    <p:extLst>
      <p:ext uri="{BB962C8B-B14F-4D97-AF65-F5344CB8AC3E}">
        <p14:creationId xmlns:p14="http://schemas.microsoft.com/office/powerpoint/2010/main" val="6620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jabloonFR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NL.potx" id="{7188C725-3134-46BF-B98B-64C874B193ED}" vid="{E261B416-E3B1-4A3F-8146-C176986D77CF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pptNL</Template>
  <TotalTime>3622</TotalTime>
  <Words>995</Words>
  <Application>Microsoft Office PowerPoint</Application>
  <PresentationFormat>Diavoorstelling (4:3)</PresentationFormat>
  <Paragraphs>215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Dosis Bold</vt:lpstr>
      <vt:lpstr>Wingdings</vt:lpstr>
      <vt:lpstr>SjabloonFR</vt:lpstr>
      <vt:lpstr>Hoge Raad voor Preventie en Bescherming op het Werk (HRPBW)  </vt:lpstr>
      <vt:lpstr>HRPBW</vt:lpstr>
      <vt:lpstr>Bevoegdheden</vt:lpstr>
      <vt:lpstr> NAR</vt:lpstr>
      <vt:lpstr>Organisatie</vt:lpstr>
      <vt:lpstr>HRPBW</vt:lpstr>
      <vt:lpstr>UBEX</vt:lpstr>
      <vt:lpstr>UBEX</vt:lpstr>
      <vt:lpstr> VCCP   </vt:lpstr>
      <vt:lpstr> VCCP   </vt:lpstr>
      <vt:lpstr> VCCP   </vt:lpstr>
      <vt:lpstr>VCCP – Tarif vaste commissie tarieven en prestaties</vt:lpstr>
      <vt:lpstr>VC Bouw</vt:lpstr>
      <vt:lpstr>VOCOP Vaste operationele commissie</vt:lpstr>
      <vt:lpstr>CAH</vt:lpstr>
      <vt:lpstr>Secretariaat</vt:lpstr>
      <vt:lpstr>Procedure</vt:lpstr>
      <vt:lpstr>Procedure</vt:lpstr>
      <vt:lpstr>Belang van aanwezigheid</vt:lpstr>
    </vt:vector>
  </TitlesOfParts>
  <Company>뿿졀뿿잠ؠ샐Ȱ瑼Ⴕ胰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Hilde</dc:creator>
  <cp:lastModifiedBy>Yannick Cheyns (FOD Werkgelegenheid - SPF Emploi)</cp:lastModifiedBy>
  <cp:revision>153</cp:revision>
  <cp:lastPrinted>2018-02-22T14:24:02Z</cp:lastPrinted>
  <dcterms:created xsi:type="dcterms:W3CDTF">2008-07-28T08:44:36Z</dcterms:created>
  <dcterms:modified xsi:type="dcterms:W3CDTF">2020-06-24T09:57:31Z</dcterms:modified>
</cp:coreProperties>
</file>